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90.xml" ContentType="application/vnd.openxmlformats-officedocument.presentationml.slide+xml"/>
  <Override PartName="/ppt/slides/slide21.xml" ContentType="application/vnd.openxmlformats-officedocument.presentationml.slide+xml"/>
  <Override PartName="/ppt/slideLayouts/slideLayout3.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viewProps.xml" ContentType="application/vnd.openxmlformats-officedocument.presentationml.viewProps+xml"/>
  <Override PartName="/ppt/tableStyles.xml" ContentType="application/vnd.openxmlformats-officedocument.presentationml.tableStyles+xml"/>
  <Override PartName="/ppt/slides/slide92.xml" ContentType="application/vnd.openxmlformats-officedocument.presentationml.slide+xml"/>
  <Override PartName="/ppt/slides/slide13.xml" ContentType="application/vnd.openxmlformats-officedocument.presentationml.slide+xml"/>
  <Override PartName="/ppt/slides/slide87.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slides/slide78.xml" ContentType="application/vnd.openxmlformats-officedocument.presentationml.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png" ContentType="image/png"/>
  <Override PartName="/ppt/slides/slide83.xml" ContentType="application/vnd.openxmlformats-officedocument.presentationml.slide+xml"/>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slides/slide84.xml" ContentType="application/vnd.openxmlformats-officedocument.presentationml.slide+xml"/>
  <Override PartName="/ppt/slides/slide2.xml" ContentType="application/vnd.openxmlformats-officedocument.presentationml.slide+xml"/>
  <Override PartName="/ppt/slides/slide80.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slides/slide81.xml" ContentType="application/vnd.openxmlformats-officedocument.presentationml.slide+xml"/>
  <Override PartName="/ppt/slides/slide25.xml" ContentType="application/vnd.openxmlformats-officedocument.presentationml.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88.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347"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1" r:id="rId27"/>
    <p:sldId id="280"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13" r:id="rId49"/>
    <p:sldId id="302" r:id="rId50"/>
    <p:sldId id="303" r:id="rId51"/>
    <p:sldId id="304" r:id="rId52"/>
    <p:sldId id="305" r:id="rId53"/>
    <p:sldId id="306" r:id="rId54"/>
    <p:sldId id="307" r:id="rId55"/>
    <p:sldId id="308" r:id="rId56"/>
    <p:sldId id="309" r:id="rId57"/>
    <p:sldId id="310" r:id="rId58"/>
    <p:sldId id="311" r:id="rId59"/>
    <p:sldId id="312" r:id="rId60"/>
    <p:sldId id="314" r:id="rId61"/>
    <p:sldId id="315" r:id="rId62"/>
    <p:sldId id="316" r:id="rId63"/>
    <p:sldId id="317" r:id="rId64"/>
    <p:sldId id="322" r:id="rId65"/>
    <p:sldId id="318" r:id="rId66"/>
    <p:sldId id="319" r:id="rId67"/>
    <p:sldId id="320" r:id="rId68"/>
    <p:sldId id="321"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97" d="100"/>
          <a:sy n="97" d="100"/>
        </p:scale>
        <p:origin x="-1216"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printerSettings" Target="printerSettings/printerSettings1.bin"/><Relationship Id="rId7" Type="http://schemas.openxmlformats.org/officeDocument/2006/relationships/slide" Target="slides/slide6.xml"/><Relationship Id="rId74" Type="http://schemas.openxmlformats.org/officeDocument/2006/relationships/slide" Target="slides/slide73.xml"/><Relationship Id="rId25" Type="http://schemas.openxmlformats.org/officeDocument/2006/relationships/slide" Target="slides/slide24.xml"/><Relationship Id="rId96" Type="http://schemas.openxmlformats.org/officeDocument/2006/relationships/viewProps" Target="viewProps.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71" Type="http://schemas.openxmlformats.org/officeDocument/2006/relationships/slide" Target="slides/slide70.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88" Type="http://schemas.openxmlformats.org/officeDocument/2006/relationships/slide" Target="slides/slide87.xml"/><Relationship Id="rId82" Type="http://schemas.openxmlformats.org/officeDocument/2006/relationships/slide" Target="slides/slide81.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theme" Target="theme/theme1.xml"/><Relationship Id="rId98" Type="http://schemas.openxmlformats.org/officeDocument/2006/relationships/tableStyles" Target="tableStyles.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presProps" Target="presProps.xml"/><Relationship Id="rId39" Type="http://schemas.openxmlformats.org/officeDocument/2006/relationships/slide" Target="slides/slide38.xml"/><Relationship Id="rId43" Type="http://schemas.openxmlformats.org/officeDocument/2006/relationships/slide" Target="slides/slide42.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57" Type="http://schemas.openxmlformats.org/officeDocument/2006/relationships/slide" Target="slides/slide56.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36" Type="http://schemas.openxmlformats.org/officeDocument/2006/relationships/slide" Target="slides/slide35.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2" Type="http://schemas.openxmlformats.org/officeDocument/2006/relationships/slide" Target="slides/slide11.xml"/><Relationship Id="rId3" Type="http://schemas.openxmlformats.org/officeDocument/2006/relationships/slide" Target="slides/slide2.xml"/><Relationship Id="rId26" Type="http://schemas.openxmlformats.org/officeDocument/2006/relationships/slide" Target="slides/slide25.xml"/><Relationship Id="rId11" Type="http://schemas.openxmlformats.org/officeDocument/2006/relationships/slide" Target="slides/slide10.xml"/><Relationship Id="rId68" Type="http://schemas.openxmlformats.org/officeDocument/2006/relationships/slide" Target="slides/slide67.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72973E-AAAD-BA49-8102-BBB6B55A5073}" type="datetimeFigureOut">
              <a:rPr lang="en-US" smtClean="0"/>
              <a:t>10/26/08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292A4-CE74-5C48-A4E2-E9A68D8DA47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72973E-AAAD-BA49-8102-BBB6B55A5073}" type="datetimeFigureOut">
              <a:rPr lang="en-US" smtClean="0"/>
              <a:t>10/26/08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292A4-CE74-5C48-A4E2-E9A68D8DA47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72973E-AAAD-BA49-8102-BBB6B55A5073}" type="datetimeFigureOut">
              <a:rPr lang="en-US" smtClean="0"/>
              <a:t>10/26/08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292A4-CE74-5C48-A4E2-E9A68D8DA47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72973E-AAAD-BA49-8102-BBB6B55A5073}" type="datetimeFigureOut">
              <a:rPr lang="en-US" smtClean="0"/>
              <a:t>10/26/08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292A4-CE74-5C48-A4E2-E9A68D8DA47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72973E-AAAD-BA49-8102-BBB6B55A5073}" type="datetimeFigureOut">
              <a:rPr lang="en-US" smtClean="0"/>
              <a:t>10/26/08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B292A4-CE74-5C48-A4E2-E9A68D8DA47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72973E-AAAD-BA49-8102-BBB6B55A5073}" type="datetimeFigureOut">
              <a:rPr lang="en-US" smtClean="0"/>
              <a:t>10/26/08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292A4-CE74-5C48-A4E2-E9A68D8DA47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172973E-AAAD-BA49-8102-BBB6B55A5073}" type="datetimeFigureOut">
              <a:rPr lang="en-US" smtClean="0"/>
              <a:t>10/26/08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B292A4-CE74-5C48-A4E2-E9A68D8DA47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172973E-AAAD-BA49-8102-BBB6B55A5073}" type="datetimeFigureOut">
              <a:rPr lang="en-US" smtClean="0"/>
              <a:t>10/26/08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B292A4-CE74-5C48-A4E2-E9A68D8DA47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72973E-AAAD-BA49-8102-BBB6B55A5073}" type="datetimeFigureOut">
              <a:rPr lang="en-US" smtClean="0"/>
              <a:t>10/26/08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B292A4-CE74-5C48-A4E2-E9A68D8DA47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72973E-AAAD-BA49-8102-BBB6B55A5073}" type="datetimeFigureOut">
              <a:rPr lang="en-US" smtClean="0"/>
              <a:t>10/26/08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292A4-CE74-5C48-A4E2-E9A68D8DA47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72973E-AAAD-BA49-8102-BBB6B55A5073}" type="datetimeFigureOut">
              <a:rPr lang="en-US" smtClean="0"/>
              <a:t>10/26/08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B292A4-CE74-5C48-A4E2-E9A68D8DA47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2973E-AAAD-BA49-8102-BBB6B55A5073}" type="datetimeFigureOut">
              <a:rPr lang="en-US" smtClean="0"/>
              <a:t>10/26/08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292A4-CE74-5C48-A4E2-E9A68D8DA47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3" Type="http://schemas.openxmlformats.org/officeDocument/2006/relationships/image" Target="../media/image4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png"/></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3" Type="http://schemas.openxmlformats.org/officeDocument/2006/relationships/image" Target="../media/image5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3" Type="http://schemas.openxmlformats.org/officeDocument/2006/relationships/image" Target="../media/image5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4400" y="152400"/>
            <a:ext cx="7103904" cy="5943600"/>
          </a:xfrm>
          <a:prstGeom prst="rect">
            <a:avLst/>
          </a:prstGeom>
        </p:spPr>
      </p:pic>
      <p:sp>
        <p:nvSpPr>
          <p:cNvPr id="6" name="TextBox 5"/>
          <p:cNvSpPr txBox="1"/>
          <p:nvPr/>
        </p:nvSpPr>
        <p:spPr>
          <a:xfrm>
            <a:off x="2608104" y="6211669"/>
            <a:ext cx="5410200" cy="461665"/>
          </a:xfrm>
          <a:prstGeom prst="rect">
            <a:avLst/>
          </a:prstGeom>
          <a:noFill/>
        </p:spPr>
        <p:txBody>
          <a:bodyPr wrap="square" rtlCol="0">
            <a:spAutoFit/>
          </a:bodyPr>
          <a:lstStyle/>
          <a:p>
            <a:pPr algn="r"/>
            <a:r>
              <a:rPr lang="en-US" sz="1200" b="1" dirty="0" smtClean="0"/>
              <a:t>William Henry Fox Talbot: The Footman.</a:t>
            </a:r>
          </a:p>
          <a:p>
            <a:pPr algn="r"/>
            <a:r>
              <a:rPr lang="en-US" sz="1200" dirty="0" smtClean="0"/>
              <a:t>The first photograph on paper of a human figure, 1840</a:t>
            </a:r>
            <a:endParaRPr 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62000" y="838200"/>
            <a:ext cx="7543800" cy="4801315"/>
          </a:xfrm>
          <a:prstGeom prst="rect">
            <a:avLst/>
          </a:prstGeom>
          <a:noFill/>
        </p:spPr>
        <p:txBody>
          <a:bodyPr wrap="square" rtlCol="0">
            <a:spAutoFit/>
          </a:bodyPr>
          <a:lstStyle/>
          <a:p>
            <a:r>
              <a:rPr lang="en-US" dirty="0" smtClean="0"/>
              <a:t>The </a:t>
            </a:r>
            <a:r>
              <a:rPr lang="en-US" dirty="0" err="1" smtClean="0"/>
              <a:t>Bisson</a:t>
            </a:r>
            <a:r>
              <a:rPr lang="en-US" dirty="0" smtClean="0"/>
              <a:t> Brothers were among the best-known European photographers of the 1850s and 1860s. Their most famous body of work is comprised of the high-altitude photographs they made in the Alps during the climbing seasons of 1859-1862. In 1860, on the occasion of the reunion of Savoy with France, and accompanied by Napoleon III and the Empress, the </a:t>
            </a:r>
            <a:r>
              <a:rPr lang="en-US" dirty="0" err="1" smtClean="0"/>
              <a:t>Bissons</a:t>
            </a:r>
            <a:r>
              <a:rPr lang="en-US" dirty="0" smtClean="0"/>
              <a:t> went to Chamonix to attempt the ascent of Mont-Blanc. They failed to reach the summit but the large glass negatives they produced during the climb were the basis of an album of twenty-four superb Alpine views.</a:t>
            </a:r>
          </a:p>
          <a:p>
            <a:endParaRPr lang="en-US" dirty="0" smtClean="0"/>
          </a:p>
          <a:p>
            <a:r>
              <a:rPr lang="en-US" dirty="0" smtClean="0"/>
              <a:t>Despite the arduous conditions, the </a:t>
            </a:r>
            <a:r>
              <a:rPr lang="en-US" dirty="0" err="1" smtClean="0"/>
              <a:t>Bissons</a:t>
            </a:r>
            <a:r>
              <a:rPr lang="en-US" dirty="0" smtClean="0"/>
              <a:t> captured this masterful scene of an epic struggle by men intent on conquering nature--set against a magnificent landscape.</a:t>
            </a:r>
          </a:p>
          <a:p>
            <a:endParaRPr lang="en-US" dirty="0" smtClean="0"/>
          </a:p>
          <a:p>
            <a:r>
              <a:rPr lang="en-US" dirty="0" smtClean="0"/>
              <a:t>This large format print is identified by both a </a:t>
            </a:r>
            <a:r>
              <a:rPr lang="en-US" dirty="0" err="1" smtClean="0"/>
              <a:t>blindstamp</a:t>
            </a:r>
            <a:r>
              <a:rPr lang="en-US" dirty="0" smtClean="0"/>
              <a:t> ("FBF" in a circle) and an ink stamp ("</a:t>
            </a:r>
            <a:r>
              <a:rPr lang="en-US" dirty="0" err="1" smtClean="0"/>
              <a:t>Bisson</a:t>
            </a:r>
            <a:r>
              <a:rPr lang="en-US" dirty="0" smtClean="0"/>
              <a:t> frères"). It was almost certainly made prior to 1864, when the </a:t>
            </a:r>
            <a:r>
              <a:rPr lang="en-US" dirty="0" err="1" smtClean="0"/>
              <a:t>Bissons</a:t>
            </a:r>
            <a:r>
              <a:rPr lang="en-US" dirty="0" smtClean="0"/>
              <a:t>' partnership ended and Louis-</a:t>
            </a:r>
            <a:r>
              <a:rPr lang="en-US" dirty="0" err="1" smtClean="0"/>
              <a:t>Auguste</a:t>
            </a:r>
            <a:r>
              <a:rPr lang="en-US" dirty="0" smtClean="0"/>
              <a:t> retired from photography.</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457200"/>
            <a:ext cx="7493000" cy="5321300"/>
          </a:xfrm>
          <a:prstGeom prst="rect">
            <a:avLst/>
          </a:prstGeom>
        </p:spPr>
      </p:pic>
      <p:sp>
        <p:nvSpPr>
          <p:cNvPr id="3" name="TextBox 2"/>
          <p:cNvSpPr txBox="1"/>
          <p:nvPr/>
        </p:nvSpPr>
        <p:spPr>
          <a:xfrm>
            <a:off x="990600" y="5943600"/>
            <a:ext cx="7493000" cy="646331"/>
          </a:xfrm>
          <a:prstGeom prst="rect">
            <a:avLst/>
          </a:prstGeom>
          <a:noFill/>
        </p:spPr>
        <p:txBody>
          <a:bodyPr wrap="square" rtlCol="0">
            <a:spAutoFit/>
          </a:bodyPr>
          <a:lstStyle/>
          <a:p>
            <a:pPr algn="r"/>
            <a:r>
              <a:rPr lang="en-US" sz="1200" b="1" dirty="0" smtClean="0"/>
              <a:t>George N. Barnard (U.S., 1819-1902): Nashville From the Capitol</a:t>
            </a:r>
          </a:p>
          <a:p>
            <a:pPr algn="r"/>
            <a:endParaRPr lang="en-US" sz="1200" dirty="0" smtClean="0"/>
          </a:p>
          <a:p>
            <a:pPr algn="r"/>
            <a:r>
              <a:rPr lang="en-US" sz="1200" dirty="0" smtClean="0"/>
              <a:t>Albumen Print, approx. 11 </a:t>
            </a:r>
            <a:r>
              <a:rPr lang="en-US" sz="1200" dirty="0" err="1" smtClean="0"/>
              <a:t>x</a:t>
            </a:r>
            <a:r>
              <a:rPr lang="en-US" sz="1200" dirty="0" smtClean="0"/>
              <a:t> 14 inches, 1864</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62000" y="304800"/>
            <a:ext cx="7772400" cy="6247866"/>
          </a:xfrm>
          <a:prstGeom prst="rect">
            <a:avLst/>
          </a:prstGeom>
          <a:noFill/>
        </p:spPr>
        <p:txBody>
          <a:bodyPr wrap="square" rtlCol="0">
            <a:spAutoFit/>
          </a:bodyPr>
          <a:lstStyle/>
          <a:p>
            <a:r>
              <a:rPr lang="en-US" sz="1600" dirty="0" smtClean="0"/>
              <a:t>This image appears, in a variant form, as Plate 3 of Barnard's </a:t>
            </a:r>
            <a:r>
              <a:rPr lang="en-US" sz="1600" b="1" dirty="0" smtClean="0"/>
              <a:t>Photographic Views of Sherman's Campaign</a:t>
            </a:r>
            <a:r>
              <a:rPr lang="en-US" sz="1600" dirty="0" smtClean="0"/>
              <a:t>, an album of 61 albumen prints published by Barnard in 1866.</a:t>
            </a:r>
          </a:p>
          <a:p>
            <a:endParaRPr lang="en-US" sz="1600" dirty="0" smtClean="0"/>
          </a:p>
          <a:p>
            <a:r>
              <a:rPr lang="en-US" sz="1600" dirty="0" smtClean="0"/>
              <a:t>Barnard started his career as a daguerreotypist in New York state and worked for Mathew Brady early in the Civil War. He became an official photographer of the Military Division of the Mississippi in time to record the march of Sherman's Army from Tennessee through Georgia to the sea, and then north through the Carolinas. To the North, it was a brilliant, bold and decisive military campaign--a triumph worthy of the monumental commemorative album Barnard issued after the war. To Southerners, Sherman's campaign was vicious, bloody, and destructive.</a:t>
            </a:r>
          </a:p>
          <a:p>
            <a:endParaRPr lang="en-US" sz="1600" dirty="0" smtClean="0"/>
          </a:p>
          <a:p>
            <a:r>
              <a:rPr lang="en-US" sz="1600" dirty="0" smtClean="0"/>
              <a:t>The Tennessee state capitol at Nashville was under construction at the outbreak of the Civil War. Barnard's descriptive text explains...</a:t>
            </a:r>
          </a:p>
          <a:p>
            <a:endParaRPr lang="en-US" sz="1600" dirty="0" smtClean="0"/>
          </a:p>
          <a:p>
            <a:r>
              <a:rPr lang="en-US" sz="1600" dirty="0" smtClean="0"/>
              <a:t>    </a:t>
            </a:r>
            <a:r>
              <a:rPr lang="en-US" sz="1600" i="1" dirty="0" smtClean="0"/>
              <a:t>The location selected [for the building] was a commanding elevation in the center of the city, which places the base of the capitol somewhat higher than the roofs of the majority of the buildings near. During the siege of [Nashville] by General Breckinridge in 1862, the capitol was strongly fortified by J. St. C. Morton, of the Engineer Corps, U.S.A., and converted into the citadel of the fortifications above the city... This edifice was the only State capitol that was fortified during the late war.</a:t>
            </a:r>
          </a:p>
          <a:p>
            <a:endParaRPr lang="en-US" sz="1600" dirty="0" smtClean="0"/>
          </a:p>
          <a:p>
            <a:r>
              <a:rPr lang="en-US" sz="1600" dirty="0" smtClean="0"/>
              <a:t>Barnard's photograph, with its row of threatening cannons interspersed by decorative statuary groups, shows the capitol as a great stone sentry looming over the rooftops of the rebel city. The tiny silhouetted figures near the columns enhance the monumentality of this statehouse-turned-fortress.</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600200" y="5678269"/>
            <a:ext cx="6248400" cy="646331"/>
          </a:xfrm>
          <a:prstGeom prst="rect">
            <a:avLst/>
          </a:prstGeom>
        </p:spPr>
        <p:txBody>
          <a:bodyPr wrap="square">
            <a:spAutoFit/>
          </a:bodyPr>
          <a:lstStyle/>
          <a:p>
            <a:pPr algn="r"/>
            <a:r>
              <a:rPr lang="en-US" sz="1200" b="1" dirty="0" smtClean="0"/>
              <a:t>David B. Woodbury (U.S., </a:t>
            </a:r>
            <a:r>
              <a:rPr lang="en-US" sz="1200" b="1" dirty="0" err="1" smtClean="0"/>
              <a:t>d</a:t>
            </a:r>
            <a:r>
              <a:rPr lang="en-US" sz="1200" b="1" dirty="0" smtClean="0"/>
              <a:t>. 1866 ): "Mrs. Henry's House at Bull Run"</a:t>
            </a:r>
          </a:p>
          <a:p>
            <a:pPr algn="r"/>
            <a:endParaRPr lang="en-US" sz="1200" dirty="0" smtClean="0"/>
          </a:p>
          <a:p>
            <a:pPr algn="r"/>
            <a:r>
              <a:rPr lang="en-US" sz="1200" dirty="0" smtClean="0"/>
              <a:t>Albumen print, 5.75 </a:t>
            </a:r>
            <a:r>
              <a:rPr lang="en-US" sz="1200" dirty="0" err="1" smtClean="0"/>
              <a:t>x</a:t>
            </a:r>
            <a:r>
              <a:rPr lang="en-US" sz="1200" dirty="0" smtClean="0"/>
              <a:t> 9 inches, 1861</a:t>
            </a:r>
            <a:endParaRPr lang="en-US" sz="1200" dirty="0"/>
          </a:p>
        </p:txBody>
      </p:sp>
      <p:pic>
        <p:nvPicPr>
          <p:cNvPr id="3" name="Picture 2"/>
          <p:cNvPicPr>
            <a:picLocks noChangeAspect="1"/>
          </p:cNvPicPr>
          <p:nvPr/>
        </p:nvPicPr>
        <p:blipFill>
          <a:blip r:embed="rId2"/>
          <a:stretch>
            <a:fillRect/>
          </a:stretch>
        </p:blipFill>
        <p:spPr>
          <a:xfrm>
            <a:off x="762000" y="444500"/>
            <a:ext cx="7620000" cy="50419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336550"/>
            <a:ext cx="6934200" cy="5628259"/>
          </a:xfrm>
          <a:prstGeom prst="rect">
            <a:avLst/>
          </a:prstGeom>
        </p:spPr>
      </p:pic>
      <p:sp>
        <p:nvSpPr>
          <p:cNvPr id="3" name="TextBox 2"/>
          <p:cNvSpPr txBox="1"/>
          <p:nvPr/>
        </p:nvSpPr>
        <p:spPr>
          <a:xfrm>
            <a:off x="914400" y="6172200"/>
            <a:ext cx="6934200" cy="646331"/>
          </a:xfrm>
          <a:prstGeom prst="rect">
            <a:avLst/>
          </a:prstGeom>
          <a:noFill/>
        </p:spPr>
        <p:txBody>
          <a:bodyPr wrap="square" rtlCol="0">
            <a:spAutoFit/>
          </a:bodyPr>
          <a:lstStyle/>
          <a:p>
            <a:pPr algn="r"/>
            <a:r>
              <a:rPr lang="en-US" sz="1200" b="1" dirty="0" smtClean="0"/>
              <a:t>Will Soule (U.S., 1836-1908): Scalped Hunter Near Fort Dodge, Kansas</a:t>
            </a:r>
          </a:p>
          <a:p>
            <a:pPr algn="r"/>
            <a:endParaRPr lang="en-US" sz="1200" dirty="0" smtClean="0"/>
          </a:p>
          <a:p>
            <a:pPr algn="r"/>
            <a:r>
              <a:rPr lang="en-US" sz="1200" dirty="0" smtClean="0"/>
              <a:t>Albumen print on calligraphic mount, 6 </a:t>
            </a:r>
            <a:r>
              <a:rPr lang="en-US" sz="1200" dirty="0" err="1" smtClean="0"/>
              <a:t>x</a:t>
            </a:r>
            <a:r>
              <a:rPr lang="en-US" sz="1200" dirty="0" smtClean="0"/>
              <a:t> 7.75 inches, December 7, 1868</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62000" y="457200"/>
            <a:ext cx="7620000" cy="5632312"/>
          </a:xfrm>
          <a:prstGeom prst="rect">
            <a:avLst/>
          </a:prstGeom>
          <a:noFill/>
        </p:spPr>
        <p:txBody>
          <a:bodyPr wrap="square" rtlCol="0">
            <a:spAutoFit/>
          </a:bodyPr>
          <a:lstStyle/>
          <a:p>
            <a:r>
              <a:rPr lang="en-US" dirty="0" smtClean="0"/>
              <a:t>Will Soule was a young Civil War veteran who took a job on the frontier and made an important series of Native American portraits at Fort Sill, Oklahoma from 1869 to 1874. This dramatic photograph depicts an incident from the 1868 warfare between the U.S. Seventh Cavalry under the command of General Alfred Sully and the Cheyenne and Arapaho tribes. That fighting led to the establishment of Fort Sill.</a:t>
            </a:r>
          </a:p>
          <a:p>
            <a:endParaRPr lang="en-US" dirty="0" smtClean="0"/>
          </a:p>
          <a:p>
            <a:r>
              <a:rPr lang="en-US" dirty="0" smtClean="0"/>
              <a:t>This early news photograph was circulated nationally in the form of a wood engraving in Harper's Weekly for January 16, 1869. The accompanying caption reads:</a:t>
            </a:r>
          </a:p>
          <a:p>
            <a:endParaRPr lang="en-US" dirty="0" smtClean="0"/>
          </a:p>
          <a:p>
            <a:r>
              <a:rPr lang="en-US" dirty="0" smtClean="0"/>
              <a:t>    </a:t>
            </a:r>
            <a:r>
              <a:rPr lang="en-US" i="1" dirty="0" smtClean="0"/>
              <a:t>On December 7 Mr. Ralph Morrison, a hunter, was murdered and scalped by the Cheyenne within a mile of Fort Dodge. Wm. S. Soule, an amateur photographer [and] chief clerk in </a:t>
            </a:r>
            <a:r>
              <a:rPr lang="en-US" i="1" dirty="0" err="1" smtClean="0"/>
              <a:t>Tappin's</a:t>
            </a:r>
            <a:r>
              <a:rPr lang="en-US" i="1" dirty="0" smtClean="0"/>
              <a:t> Trading Company, took the picture. The officer is Lieutenant Reade, 3rd Infantry. John O. Austin, Chief of scouts, is on the right. The photo was taken within an hour after the killing.</a:t>
            </a:r>
          </a:p>
          <a:p>
            <a:endParaRPr lang="en-US" dirty="0" smtClean="0"/>
          </a:p>
          <a:p>
            <a:r>
              <a:rPr lang="en-US" dirty="0" smtClean="0"/>
              <a:t>On leaving Fort Sill, Will Soule departed from Indian Territory for Boston, where his brother John P. Soule had a flourishing business as a publisher of photographs. </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2800" y="381000"/>
            <a:ext cx="5029200" cy="6083710"/>
          </a:xfrm>
          <a:prstGeom prst="rect">
            <a:avLst/>
          </a:prstGeom>
        </p:spPr>
      </p:pic>
      <p:sp>
        <p:nvSpPr>
          <p:cNvPr id="3" name="TextBox 2"/>
          <p:cNvSpPr txBox="1"/>
          <p:nvPr/>
        </p:nvSpPr>
        <p:spPr>
          <a:xfrm>
            <a:off x="304800" y="1676400"/>
            <a:ext cx="2743200" cy="4216539"/>
          </a:xfrm>
          <a:prstGeom prst="rect">
            <a:avLst/>
          </a:prstGeom>
          <a:noFill/>
        </p:spPr>
        <p:txBody>
          <a:bodyPr wrap="square" rtlCol="0">
            <a:spAutoFit/>
          </a:bodyPr>
          <a:lstStyle/>
          <a:p>
            <a:pPr algn="r"/>
            <a:r>
              <a:rPr lang="en-US" sz="1200" b="1" dirty="0" smtClean="0"/>
              <a:t>Julia Margaret Cameron (England, 1815-1879): Charles Darwin</a:t>
            </a:r>
          </a:p>
          <a:p>
            <a:pPr algn="r"/>
            <a:endParaRPr lang="en-US" sz="1200" dirty="0" smtClean="0"/>
          </a:p>
          <a:p>
            <a:pPr algn="r"/>
            <a:r>
              <a:rPr lang="en-US" sz="1200" dirty="0" smtClean="0"/>
              <a:t>Albumen print, 11.25 </a:t>
            </a:r>
            <a:r>
              <a:rPr lang="en-US" sz="1200" dirty="0" err="1" smtClean="0"/>
              <a:t>x</a:t>
            </a:r>
            <a:r>
              <a:rPr lang="en-US" sz="1200" dirty="0" smtClean="0"/>
              <a:t> 9.5 inches, 1868</a:t>
            </a:r>
          </a:p>
          <a:p>
            <a:pPr algn="r"/>
            <a:endParaRPr lang="en-US" sz="1200" dirty="0" smtClean="0"/>
          </a:p>
          <a:p>
            <a:pPr algn="r"/>
            <a:endParaRPr lang="en-US" sz="1200" dirty="0" smtClean="0"/>
          </a:p>
          <a:p>
            <a:pPr algn="r"/>
            <a:endParaRPr lang="en-US" sz="1200" dirty="0" smtClean="0"/>
          </a:p>
          <a:p>
            <a:pPr algn="r"/>
            <a:endParaRPr lang="en-US" sz="1200" dirty="0" smtClean="0"/>
          </a:p>
          <a:p>
            <a:pPr algn="r"/>
            <a:endParaRPr lang="en-US" sz="1200" dirty="0" smtClean="0"/>
          </a:p>
          <a:p>
            <a:pPr algn="r"/>
            <a:r>
              <a:rPr lang="en-US" sz="1600" i="1" dirty="0" smtClean="0"/>
              <a:t> On mount: </a:t>
            </a:r>
            <a:r>
              <a:rPr lang="en-US" sz="1600" i="1" dirty="0" err="1" smtClean="0"/>
              <a:t>blindstamp</a:t>
            </a:r>
            <a:r>
              <a:rPr lang="en-US" sz="1600" i="1" dirty="0" smtClean="0"/>
              <a:t> of Messrs. </a:t>
            </a:r>
            <a:r>
              <a:rPr lang="en-US" sz="1600" i="1" dirty="0" err="1" smtClean="0"/>
              <a:t>Colnaghi</a:t>
            </a:r>
            <a:r>
              <a:rPr lang="en-US" sz="1600" i="1" dirty="0" smtClean="0"/>
              <a:t> (Mrs. Cameron's </a:t>
            </a:r>
            <a:r>
              <a:rPr lang="en-US" sz="1600" i="1" dirty="0" err="1" smtClean="0"/>
              <a:t>printsellers</a:t>
            </a:r>
            <a:r>
              <a:rPr lang="en-US" sz="1600" i="1" dirty="0" smtClean="0"/>
              <a:t>) and a facsimile inscription in Darwin's hand, "I like this Photograph very much better than any other which has been taken of me. </a:t>
            </a:r>
          </a:p>
          <a:p>
            <a:pPr algn="r"/>
            <a:r>
              <a:rPr lang="en-US" sz="1600" i="1" dirty="0" smtClean="0"/>
              <a:t>Ch. Darwin"</a:t>
            </a:r>
          </a:p>
          <a:p>
            <a:pPr algn="r"/>
            <a:endParaRPr lang="en-US" sz="1600" i="1"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62000" y="685800"/>
            <a:ext cx="7772400" cy="3970318"/>
          </a:xfrm>
          <a:prstGeom prst="rect">
            <a:avLst/>
          </a:prstGeom>
          <a:noFill/>
        </p:spPr>
        <p:txBody>
          <a:bodyPr wrap="square" rtlCol="0">
            <a:spAutoFit/>
          </a:bodyPr>
          <a:lstStyle/>
          <a:p>
            <a:r>
              <a:rPr lang="en-US" dirty="0" smtClean="0"/>
              <a:t>      Darwin and his family went to Freshwater, Isle of Wight, for a long summer holiday in 1868. Mrs. Cameron, who lived and worked at Freshwater, obtained a sitting from the great naturalist. Helmut </a:t>
            </a:r>
            <a:r>
              <a:rPr lang="en-US" dirty="0" err="1" smtClean="0"/>
              <a:t>Gernsheim</a:t>
            </a:r>
            <a:r>
              <a:rPr lang="en-US" dirty="0" smtClean="0"/>
              <a:t> describes their encounter in Julia Margaret Cameron: Her Life and Photographic Work (Aperture, New York: 1975):</a:t>
            </a:r>
          </a:p>
          <a:p>
            <a:endParaRPr lang="en-US" dirty="0" smtClean="0"/>
          </a:p>
          <a:p>
            <a:r>
              <a:rPr lang="en-US" dirty="0" smtClean="0"/>
              <a:t>         She received the whole family with open-hearted kindness and hospitality, and Darwin always retained a warm feeling of friendship for her. When they left she came to see them off, loading them with presents of photographs. Moved, Darwin said: "Mrs. Cameron, there are sixteen people in this house, all in love with you." Darwin paid her for her portraits of him, and as the </a:t>
            </a:r>
            <a:r>
              <a:rPr lang="en-US" dirty="0" err="1" smtClean="0"/>
              <a:t>Camerons</a:t>
            </a:r>
            <a:r>
              <a:rPr lang="en-US" dirty="0" smtClean="0"/>
              <a:t> had by that time lost a great deal of money through the continued failure of the coffee crop, she gladly accepted payment and ran boasting to her husband, "Look, Charles, what a lot of money!”</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228600"/>
            <a:ext cx="4826000" cy="6463393"/>
          </a:xfrm>
          <a:prstGeom prst="rect">
            <a:avLst/>
          </a:prstGeom>
        </p:spPr>
      </p:pic>
      <p:sp>
        <p:nvSpPr>
          <p:cNvPr id="3" name="TextBox 2"/>
          <p:cNvSpPr txBox="1"/>
          <p:nvPr/>
        </p:nvSpPr>
        <p:spPr>
          <a:xfrm>
            <a:off x="5867400" y="1143000"/>
            <a:ext cx="2895600" cy="1015663"/>
          </a:xfrm>
          <a:prstGeom prst="rect">
            <a:avLst/>
          </a:prstGeom>
          <a:noFill/>
        </p:spPr>
        <p:txBody>
          <a:bodyPr wrap="square" rtlCol="0">
            <a:spAutoFit/>
          </a:bodyPr>
          <a:lstStyle/>
          <a:p>
            <a:pPr algn="r"/>
            <a:r>
              <a:rPr lang="en-US" sz="1200" b="1" dirty="0" smtClean="0"/>
              <a:t> Julia Margaret Cameron (England, 1815-1879): "For I'm to be Queen of the May Mother, I'm to be Queen of the May."</a:t>
            </a:r>
          </a:p>
          <a:p>
            <a:pPr algn="r"/>
            <a:endParaRPr lang="en-US" sz="1200" dirty="0" smtClean="0"/>
          </a:p>
          <a:p>
            <a:pPr algn="r"/>
            <a:r>
              <a:rPr lang="en-US" sz="1200" dirty="0" smtClean="0"/>
              <a:t>    Albumen print, 4.5 </a:t>
            </a:r>
            <a:r>
              <a:rPr lang="en-US" sz="1200" dirty="0" err="1" smtClean="0"/>
              <a:t>x</a:t>
            </a:r>
            <a:r>
              <a:rPr lang="en-US" sz="1200" dirty="0" smtClean="0"/>
              <a:t> 4.75 inches, 1866 (?)</a:t>
            </a:r>
            <a:endParaRPr lang="en-US" sz="1200"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685800" y="838200"/>
            <a:ext cx="7696200" cy="4801315"/>
          </a:xfrm>
          <a:prstGeom prst="rect">
            <a:avLst/>
          </a:prstGeom>
        </p:spPr>
        <p:txBody>
          <a:bodyPr wrap="square">
            <a:spAutoFit/>
          </a:bodyPr>
          <a:lstStyle/>
          <a:p>
            <a:r>
              <a:rPr lang="en-US" dirty="0" smtClean="0"/>
              <a:t>In Julia Margaret Cameron's Women (The Art Institute of Chicago/Yale University Press: 1998), Sylvia Wolf writes:</a:t>
            </a:r>
          </a:p>
          <a:p>
            <a:endParaRPr lang="en-US" dirty="0" smtClean="0"/>
          </a:p>
          <a:p>
            <a:r>
              <a:rPr lang="en-US" dirty="0" smtClean="0"/>
              <a:t>    Packed with five figures and a profusion of flowers, the image is tightly composed, with slight </a:t>
            </a:r>
            <a:r>
              <a:rPr lang="en-US" dirty="0" err="1" smtClean="0"/>
              <a:t>vignetting</a:t>
            </a:r>
            <a:r>
              <a:rPr lang="en-US" dirty="0" smtClean="0"/>
              <a:t> to emphasize the circular composition around the central figure. The photograph is obviously staged... The zombielike state with which each sitter maintains her position makes this a somber occasion, not the joyful one the picture's title suggests.</a:t>
            </a:r>
          </a:p>
          <a:p>
            <a:endParaRPr lang="en-US" dirty="0" smtClean="0"/>
          </a:p>
          <a:p>
            <a:r>
              <a:rPr lang="en-US" dirty="0" smtClean="0"/>
              <a:t>    ...A tangle of leaves, twigs, and berries in the foreground and wilting flowers strung around the models' necks, or tucked behind their ears, add an element of disorder and decay that is reminiscent of the </a:t>
            </a:r>
            <a:r>
              <a:rPr lang="en-US" dirty="0" err="1" smtClean="0"/>
              <a:t>vanitas</a:t>
            </a:r>
            <a:r>
              <a:rPr lang="en-US" dirty="0" smtClean="0"/>
              <a:t> theme of a Dutch still-life painting--everything a bit ripe and overdone, as a reminder of mortality. What should be a photograph about fertility and abundance, about budding youth and potential, has instead a frozen sadness to it. This theatrical excess is precisely what makes the picture strangely powerful and touching.</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524000" y="2743200"/>
            <a:ext cx="6705600" cy="923330"/>
          </a:xfrm>
          <a:prstGeom prst="rect">
            <a:avLst/>
          </a:prstGeom>
          <a:noFill/>
        </p:spPr>
        <p:txBody>
          <a:bodyPr wrap="square" rtlCol="0">
            <a:spAutoFit/>
          </a:bodyPr>
          <a:lstStyle/>
          <a:p>
            <a:r>
              <a:rPr lang="en-US" sz="5400" dirty="0" smtClean="0"/>
              <a:t>the </a:t>
            </a:r>
            <a:r>
              <a:rPr lang="en-US" sz="5400" dirty="0" smtClean="0">
                <a:solidFill>
                  <a:srgbClr val="FF0000"/>
                </a:solidFill>
              </a:rPr>
              <a:t>beginning</a:t>
            </a:r>
            <a:r>
              <a:rPr lang="en-US" sz="5400" dirty="0" smtClean="0"/>
              <a:t> images</a:t>
            </a:r>
            <a:endParaRPr lang="en-US" sz="5400"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304800"/>
            <a:ext cx="7620000" cy="5651500"/>
          </a:xfrm>
          <a:prstGeom prst="rect">
            <a:avLst/>
          </a:prstGeom>
        </p:spPr>
      </p:pic>
      <p:sp>
        <p:nvSpPr>
          <p:cNvPr id="3" name="TextBox 2"/>
          <p:cNvSpPr txBox="1"/>
          <p:nvPr/>
        </p:nvSpPr>
        <p:spPr>
          <a:xfrm>
            <a:off x="762000" y="6019800"/>
            <a:ext cx="7620000" cy="646331"/>
          </a:xfrm>
          <a:prstGeom prst="rect">
            <a:avLst/>
          </a:prstGeom>
          <a:noFill/>
        </p:spPr>
        <p:txBody>
          <a:bodyPr wrap="square" rtlCol="0">
            <a:spAutoFit/>
          </a:bodyPr>
          <a:lstStyle/>
          <a:p>
            <a:pPr algn="r"/>
            <a:r>
              <a:rPr lang="en-US" sz="1200" b="1" dirty="0" smtClean="0"/>
              <a:t>Carleton E. Watkins (U.S., 1829-1916): Mirror Lake, Yosemite</a:t>
            </a:r>
          </a:p>
          <a:p>
            <a:pPr algn="r"/>
            <a:endParaRPr lang="en-US" sz="1200" dirty="0" smtClean="0"/>
          </a:p>
          <a:p>
            <a:pPr algn="r"/>
            <a:r>
              <a:rPr lang="en-US" sz="1200" dirty="0" smtClean="0"/>
              <a:t>Albumen print, 8 </a:t>
            </a:r>
            <a:r>
              <a:rPr lang="en-US" sz="1200" dirty="0" err="1" smtClean="0"/>
              <a:t>x</a:t>
            </a:r>
            <a:r>
              <a:rPr lang="en-US" sz="1200" dirty="0" smtClean="0"/>
              <a:t> 12 inches, 1866</a:t>
            </a:r>
            <a:endParaRPr lang="en-US" sz="1200"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85800" y="762000"/>
            <a:ext cx="7848600" cy="5078314"/>
          </a:xfrm>
          <a:prstGeom prst="rect">
            <a:avLst/>
          </a:prstGeom>
          <a:noFill/>
        </p:spPr>
        <p:txBody>
          <a:bodyPr wrap="square" rtlCol="0">
            <a:spAutoFit/>
          </a:bodyPr>
          <a:lstStyle/>
          <a:p>
            <a:r>
              <a:rPr lang="en-US" dirty="0" smtClean="0"/>
              <a:t> A perfectly symmetrical composition, save for the branches included in the right foreground. This detail heightens the three-dimensional quality of the photograph, and also serves to anchor the image visually--helping the viewer to sort foreground from background, reflection from horizon.</a:t>
            </a:r>
          </a:p>
          <a:p>
            <a:endParaRPr lang="en-US" dirty="0" smtClean="0"/>
          </a:p>
          <a:p>
            <a:r>
              <a:rPr lang="en-US" dirty="0" smtClean="0"/>
              <a:t>    Watkins made this image with a camera fitted for wet-plate negatives, 9-1/2 </a:t>
            </a:r>
            <a:r>
              <a:rPr lang="en-US" dirty="0" err="1" smtClean="0"/>
              <a:t>x</a:t>
            </a:r>
            <a:r>
              <a:rPr lang="en-US" dirty="0" smtClean="0"/>
              <a:t> 13 inches. During his 1866 expedition into the Yosemite Valley, he also made negatives in three other formats: mammoth plates (18x 22 inches), stereoscopic views, and full-plates (6.5 </a:t>
            </a:r>
            <a:r>
              <a:rPr lang="en-US" dirty="0" err="1" smtClean="0"/>
              <a:t>x</a:t>
            </a:r>
            <a:r>
              <a:rPr lang="en-US" dirty="0" smtClean="0"/>
              <a:t> 8.5 inches) intended for publication in The Yosemite Book. Watkins was in Yosemite with a California state geological party, led in the field by Clarence King.</a:t>
            </a:r>
          </a:p>
          <a:p>
            <a:endParaRPr lang="en-US" dirty="0" smtClean="0"/>
          </a:p>
          <a:p>
            <a:r>
              <a:rPr lang="en-US" dirty="0" smtClean="0"/>
              <a:t>    With four cameras, field darkroom equipment, and fragile glass plates to transport along rugged trails, Watkins needed to work with assistants. Peter </a:t>
            </a:r>
            <a:r>
              <a:rPr lang="en-US" dirty="0" err="1" smtClean="0"/>
              <a:t>Palmquist</a:t>
            </a:r>
            <a:r>
              <a:rPr lang="en-US" dirty="0" smtClean="0"/>
              <a:t>, in Carleton E. Watkins: Photographer of the American West [University of New Mexico Press, Albuquerque: 1983] suggests that one of the assistants on this trip may have been George Fiske, who later became a great photographer of Yosemite in his own right.</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374650"/>
            <a:ext cx="7136819" cy="5721350"/>
          </a:xfrm>
          <a:prstGeom prst="rect">
            <a:avLst/>
          </a:prstGeom>
        </p:spPr>
      </p:pic>
      <p:sp>
        <p:nvSpPr>
          <p:cNvPr id="3" name="TextBox 2"/>
          <p:cNvSpPr txBox="1"/>
          <p:nvPr/>
        </p:nvSpPr>
        <p:spPr>
          <a:xfrm>
            <a:off x="1143000" y="6096000"/>
            <a:ext cx="6984419" cy="646331"/>
          </a:xfrm>
          <a:prstGeom prst="rect">
            <a:avLst/>
          </a:prstGeom>
          <a:noFill/>
        </p:spPr>
        <p:txBody>
          <a:bodyPr wrap="square" rtlCol="0">
            <a:spAutoFit/>
          </a:bodyPr>
          <a:lstStyle/>
          <a:p>
            <a:pPr algn="r"/>
            <a:r>
              <a:rPr lang="en-US" sz="1200" b="1" dirty="0" smtClean="0"/>
              <a:t>Samuel Bourne (England, 1834-1912): "Vishnu </a:t>
            </a:r>
            <a:r>
              <a:rPr lang="en-US" sz="1200" b="1" dirty="0" err="1" smtClean="0"/>
              <a:t>Pud</a:t>
            </a:r>
            <a:r>
              <a:rPr lang="en-US" sz="1200" b="1" dirty="0" smtClean="0"/>
              <a:t> and Other Temples near the Burning Gat, Benares."</a:t>
            </a:r>
          </a:p>
          <a:p>
            <a:pPr algn="r"/>
            <a:endParaRPr lang="en-US" sz="1200" dirty="0" smtClean="0"/>
          </a:p>
          <a:p>
            <a:pPr algn="r"/>
            <a:r>
              <a:rPr lang="en-US" sz="1200" dirty="0" smtClean="0"/>
              <a:t>Albumen print, approximately 8-3/4 </a:t>
            </a:r>
            <a:r>
              <a:rPr lang="en-US" sz="1200" dirty="0" err="1" smtClean="0"/>
              <a:t>x</a:t>
            </a:r>
            <a:r>
              <a:rPr lang="en-US" sz="1200" dirty="0" smtClean="0"/>
              <a:t> 11 inches, circa 1865.</a:t>
            </a:r>
            <a:endParaRPr lang="en-US" sz="1200"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14400" y="1371600"/>
            <a:ext cx="7391400" cy="3693319"/>
          </a:xfrm>
          <a:prstGeom prst="rect">
            <a:avLst/>
          </a:prstGeom>
          <a:noFill/>
        </p:spPr>
        <p:txBody>
          <a:bodyPr wrap="square" rtlCol="0">
            <a:spAutoFit/>
          </a:bodyPr>
          <a:lstStyle/>
          <a:p>
            <a:r>
              <a:rPr lang="en-US" dirty="0" smtClean="0"/>
              <a:t>These temples are located on the banks of the Ganges in the holy city of the Hindus, now called Varanasi. The </a:t>
            </a:r>
            <a:r>
              <a:rPr lang="en-US" dirty="0" err="1" smtClean="0"/>
              <a:t>ghats</a:t>
            </a:r>
            <a:r>
              <a:rPr lang="en-US" dirty="0" smtClean="0"/>
              <a:t> are steps to the river, the "burning </a:t>
            </a:r>
            <a:r>
              <a:rPr lang="en-US" dirty="0" err="1" smtClean="0"/>
              <a:t>ghat</a:t>
            </a:r>
            <a:r>
              <a:rPr lang="en-US" dirty="0" smtClean="0"/>
              <a:t>" being a place for cremations. The umbrellas shelter holy men who help pilgrims with rituals.</a:t>
            </a:r>
          </a:p>
          <a:p>
            <a:endParaRPr lang="en-US" dirty="0" smtClean="0"/>
          </a:p>
          <a:p>
            <a:r>
              <a:rPr lang="en-US" dirty="0" smtClean="0"/>
              <a:t>This beautifully-composed photograph, teeming with activity, is certainly among Bourne's finest and most observant works. Another copy, in the collection of the International Museum of Photography at George Eastman House, was published in Masters of Early Travel Photography by Rainer Fabian and Hans-Christian Adam (Vendome Press, New York: 1983) and also appeared on the front of the book's dust-jacket. A print of the image in the collection of the Victoria and Albert Museum was published in The Golden Age of British Photography, 1839-1900 (Aperture: 1984). </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319282" y="6132730"/>
            <a:ext cx="6858000" cy="646331"/>
          </a:xfrm>
          <a:prstGeom prst="rect">
            <a:avLst/>
          </a:prstGeom>
        </p:spPr>
        <p:txBody>
          <a:bodyPr wrap="square">
            <a:spAutoFit/>
          </a:bodyPr>
          <a:lstStyle/>
          <a:p>
            <a:pPr algn="r"/>
            <a:r>
              <a:rPr lang="en-US" sz="1200" b="1" dirty="0" err="1" smtClean="0"/>
              <a:t>Achille</a:t>
            </a:r>
            <a:r>
              <a:rPr lang="en-US" sz="1200" b="1" dirty="0" smtClean="0"/>
              <a:t> </a:t>
            </a:r>
            <a:r>
              <a:rPr lang="en-US" sz="1200" b="1" dirty="0" err="1" smtClean="0"/>
              <a:t>Quinet</a:t>
            </a:r>
            <a:r>
              <a:rPr lang="en-US" sz="1200" b="1" dirty="0" smtClean="0"/>
              <a:t> (France): Etude </a:t>
            </a:r>
            <a:r>
              <a:rPr lang="en-US" sz="1200" b="1" dirty="0" err="1" smtClean="0"/>
              <a:t>d'Après</a:t>
            </a:r>
            <a:r>
              <a:rPr lang="en-US" sz="1200" b="1" dirty="0" smtClean="0"/>
              <a:t> Nature (Nature Study) #23</a:t>
            </a:r>
          </a:p>
          <a:p>
            <a:pPr algn="r"/>
            <a:endParaRPr lang="en-US" sz="1200" dirty="0" smtClean="0"/>
          </a:p>
          <a:p>
            <a:pPr algn="r"/>
            <a:r>
              <a:rPr lang="en-US" sz="1200" dirty="0" smtClean="0"/>
              <a:t>Albumen print, approximately 7.5 </a:t>
            </a:r>
            <a:r>
              <a:rPr lang="en-US" sz="1200" dirty="0" err="1" smtClean="0"/>
              <a:t>x</a:t>
            </a:r>
            <a:r>
              <a:rPr lang="en-US" sz="1200" dirty="0" smtClean="0"/>
              <a:t> 9.75 inches, circa 1875</a:t>
            </a:r>
            <a:endParaRPr lang="en-US" sz="1200" dirty="0"/>
          </a:p>
        </p:txBody>
      </p:sp>
      <p:pic>
        <p:nvPicPr>
          <p:cNvPr id="3" name="Picture 2"/>
          <p:cNvPicPr>
            <a:picLocks noChangeAspect="1"/>
          </p:cNvPicPr>
          <p:nvPr/>
        </p:nvPicPr>
        <p:blipFill>
          <a:blip r:embed="rId2"/>
          <a:stretch>
            <a:fillRect/>
          </a:stretch>
        </p:blipFill>
        <p:spPr>
          <a:xfrm>
            <a:off x="990600" y="189815"/>
            <a:ext cx="7186682" cy="56197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295400" y="1752600"/>
            <a:ext cx="5943600" cy="2215991"/>
          </a:xfrm>
          <a:prstGeom prst="rect">
            <a:avLst/>
          </a:prstGeom>
          <a:noFill/>
        </p:spPr>
        <p:txBody>
          <a:bodyPr wrap="square" rtlCol="0">
            <a:spAutoFit/>
          </a:bodyPr>
          <a:lstStyle/>
          <a:p>
            <a:r>
              <a:rPr lang="en-US" dirty="0" smtClean="0"/>
              <a:t>In response to those who refuse to accept photography as an artistic expression, M. </a:t>
            </a:r>
            <a:r>
              <a:rPr lang="en-US" dirty="0" err="1" smtClean="0"/>
              <a:t>Quinet</a:t>
            </a:r>
            <a:r>
              <a:rPr lang="en-US" dirty="0" smtClean="0"/>
              <a:t>, selecting the simplest of subjects--a corner of woods or hedgerows, a fine river view, etc.--choosing his hour of light, and portraying with great finesse a sense of light even among the shadows, has produced photographs decidedly deserving of the term "artistic studies."</a:t>
            </a:r>
          </a:p>
          <a:p>
            <a:pPr algn="r"/>
            <a:r>
              <a:rPr lang="en-US" sz="1200" i="1" dirty="0" smtClean="0"/>
              <a:t>--Alphonse </a:t>
            </a:r>
            <a:r>
              <a:rPr lang="en-US" sz="1200" i="1" dirty="0" err="1" smtClean="0"/>
              <a:t>Davanne</a:t>
            </a:r>
            <a:r>
              <a:rPr lang="en-US" sz="1200" i="1" dirty="0" smtClean="0"/>
              <a:t>, Bulletin de la </a:t>
            </a:r>
            <a:r>
              <a:rPr lang="en-US" sz="1200" i="1" dirty="0" err="1" smtClean="0"/>
              <a:t>Societe</a:t>
            </a:r>
            <a:r>
              <a:rPr lang="en-US" sz="1200" i="1" dirty="0" smtClean="0"/>
              <a:t> </a:t>
            </a:r>
            <a:r>
              <a:rPr lang="en-US" sz="1200" i="1" dirty="0" err="1" smtClean="0"/>
              <a:t>française</a:t>
            </a:r>
            <a:r>
              <a:rPr lang="en-US" sz="1200" i="1" dirty="0" smtClean="0"/>
              <a:t> de </a:t>
            </a:r>
            <a:r>
              <a:rPr lang="en-US" sz="1200" i="1" dirty="0" err="1" smtClean="0"/>
              <a:t>photographie</a:t>
            </a:r>
            <a:r>
              <a:rPr lang="en-US" sz="1200" i="1" dirty="0" smtClean="0"/>
              <a:t>, 1876</a:t>
            </a:r>
            <a:endParaRPr lang="en-US" sz="1200" i="1"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041400"/>
            <a:ext cx="7620000" cy="4521200"/>
          </a:xfrm>
          <a:prstGeom prst="rect">
            <a:avLst/>
          </a:prstGeom>
        </p:spPr>
      </p:pic>
      <p:sp>
        <p:nvSpPr>
          <p:cNvPr id="3" name="TextBox 2"/>
          <p:cNvSpPr txBox="1"/>
          <p:nvPr/>
        </p:nvSpPr>
        <p:spPr>
          <a:xfrm>
            <a:off x="762000" y="5562600"/>
            <a:ext cx="7620000" cy="646331"/>
          </a:xfrm>
          <a:prstGeom prst="rect">
            <a:avLst/>
          </a:prstGeom>
          <a:noFill/>
        </p:spPr>
        <p:txBody>
          <a:bodyPr wrap="square" rtlCol="0">
            <a:spAutoFit/>
          </a:bodyPr>
          <a:lstStyle/>
          <a:p>
            <a:pPr algn="r"/>
            <a:r>
              <a:rPr lang="en-US" sz="1200" b="1" dirty="0" smtClean="0"/>
              <a:t>George Fiske (U.S., 1835-1918): "Spirit Land. Up the Valley."</a:t>
            </a:r>
          </a:p>
          <a:p>
            <a:pPr algn="r"/>
            <a:endParaRPr lang="en-US" sz="1200" dirty="0" smtClean="0"/>
          </a:p>
          <a:p>
            <a:pPr algn="r"/>
            <a:r>
              <a:rPr lang="en-US" sz="1200" dirty="0" smtClean="0"/>
              <a:t>Albumen print,4.5 </a:t>
            </a:r>
            <a:r>
              <a:rPr lang="en-US" sz="1200" dirty="0" err="1" smtClean="0"/>
              <a:t>x</a:t>
            </a:r>
            <a:r>
              <a:rPr lang="en-US" sz="1200" dirty="0" smtClean="0"/>
              <a:t> 7.5 inches, circa 1880</a:t>
            </a:r>
            <a:endParaRPr lang="en-US" sz="1200" dirty="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09600" y="914400"/>
            <a:ext cx="7848600" cy="5078314"/>
          </a:xfrm>
          <a:prstGeom prst="rect">
            <a:avLst/>
          </a:prstGeom>
          <a:noFill/>
        </p:spPr>
        <p:txBody>
          <a:bodyPr wrap="square" rtlCol="0">
            <a:spAutoFit/>
          </a:bodyPr>
          <a:lstStyle/>
          <a:p>
            <a:r>
              <a:rPr lang="en-US" dirty="0" smtClean="0"/>
              <a:t>George Fiske was the first photographer to be a year-round resident of Yosemite; this is arguably the most dramatic of his many superb studies of that spectacular valley.</a:t>
            </a:r>
          </a:p>
          <a:p>
            <a:endParaRPr lang="en-US" dirty="0" smtClean="0"/>
          </a:p>
          <a:p>
            <a:r>
              <a:rPr lang="en-US" dirty="0" smtClean="0"/>
              <a:t>    To </a:t>
            </a:r>
            <a:r>
              <a:rPr lang="en-US" dirty="0" err="1" smtClean="0"/>
              <a:t>Ansel</a:t>
            </a:r>
            <a:r>
              <a:rPr lang="en-US" dirty="0" smtClean="0"/>
              <a:t> Adams--himself a longtime resident of Yosemite Valley--the photographs of George Fiske have special meaning. For as a young man in the 1920s, he made many prints from the Fiske negatives acquired by the Yosemite Company from the estate. These represented only a part of Fiske's lifework, for in 1904 three-quarters of his negatives, his cameras, his lenses and a large part of his stock of prints were destroyed in a fire that consumed his house and studio. In the thirties, Adams became much concerned with the safety of the remaining negatives, for they were carelessly kept in the attic of the company's sawmill. His suggestion that they be stored in the fireproof basement of the new museum building was ignored. In 1943 the sawmill burned to the ground; all that were left of Fiske's negatives were destroyed. "If that hadn't happened," Adams stated, "Fiske could have been revealed today, I firmly believe, as a top photographer, a top interpretive photographer. I really can't get excited at Watkins and Muybridge--I do get excited at Fiske. I think he had the better eye."</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304800"/>
            <a:ext cx="7208324" cy="5658534"/>
          </a:xfrm>
          <a:prstGeom prst="rect">
            <a:avLst/>
          </a:prstGeom>
        </p:spPr>
      </p:pic>
      <p:sp>
        <p:nvSpPr>
          <p:cNvPr id="3" name="TextBox 2"/>
          <p:cNvSpPr txBox="1"/>
          <p:nvPr/>
        </p:nvSpPr>
        <p:spPr>
          <a:xfrm>
            <a:off x="3048000" y="5963334"/>
            <a:ext cx="5334000" cy="646331"/>
          </a:xfrm>
          <a:prstGeom prst="rect">
            <a:avLst/>
          </a:prstGeom>
          <a:noFill/>
        </p:spPr>
        <p:txBody>
          <a:bodyPr wrap="square" rtlCol="0">
            <a:spAutoFit/>
          </a:bodyPr>
          <a:lstStyle/>
          <a:p>
            <a:r>
              <a:rPr lang="en-US" sz="1200" b="1" dirty="0" smtClean="0"/>
              <a:t>Dr. James Leon Williams (United States, born 1852): "The Old Lock at Welford"</a:t>
            </a:r>
          </a:p>
          <a:p>
            <a:endParaRPr lang="en-US" sz="1200" dirty="0" smtClean="0"/>
          </a:p>
          <a:p>
            <a:r>
              <a:rPr lang="en-US" sz="1200" dirty="0" smtClean="0"/>
              <a:t>Photogravure, 7.25 </a:t>
            </a:r>
            <a:r>
              <a:rPr lang="en-US" sz="1200" dirty="0" err="1" smtClean="0"/>
              <a:t>x</a:t>
            </a:r>
            <a:r>
              <a:rPr lang="en-US" sz="1200" dirty="0" smtClean="0"/>
              <a:t> 9.5 inches, 1892</a:t>
            </a:r>
            <a:endParaRPr lang="en-US" sz="1200" dirty="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90600" y="1219200"/>
            <a:ext cx="6705600" cy="2862323"/>
          </a:xfrm>
          <a:prstGeom prst="rect">
            <a:avLst/>
          </a:prstGeom>
          <a:noFill/>
        </p:spPr>
        <p:txBody>
          <a:bodyPr wrap="square" rtlCol="0">
            <a:spAutoFit/>
          </a:bodyPr>
          <a:lstStyle/>
          <a:p>
            <a:r>
              <a:rPr lang="en-US" dirty="0" smtClean="0"/>
              <a:t>Williams was a dentist and a scholar, the inventor of modern dentures, and a photographer of considerable talent. He was one of the first American photographers to grasp the artistic potential of the photogravure process. Williams' work follows the precepts of the "Naturalistic" school of photography founded by Peter Henry Emerson. Emerson advised photographers to keep the central subject of the composition sharp, allowing the focus to drop off in the background. The resulting atmospheric effect was thought to be more "natural," because Emerson believed the human eye could concentrate its focus on only a single plane.</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228600"/>
            <a:ext cx="6483290" cy="4953000"/>
          </a:xfrm>
          <a:prstGeom prst="rect">
            <a:avLst/>
          </a:prstGeom>
        </p:spPr>
      </p:pic>
      <p:sp>
        <p:nvSpPr>
          <p:cNvPr id="5" name="TextBox 4"/>
          <p:cNvSpPr txBox="1"/>
          <p:nvPr/>
        </p:nvSpPr>
        <p:spPr>
          <a:xfrm>
            <a:off x="1295400" y="5410200"/>
            <a:ext cx="6858000" cy="1384995"/>
          </a:xfrm>
          <a:prstGeom prst="rect">
            <a:avLst/>
          </a:prstGeom>
          <a:noFill/>
        </p:spPr>
        <p:txBody>
          <a:bodyPr wrap="square" rtlCol="0">
            <a:spAutoFit/>
          </a:bodyPr>
          <a:lstStyle/>
          <a:p>
            <a:r>
              <a:rPr lang="en-US" sz="1200" b="1" dirty="0" smtClean="0"/>
              <a:t>Unidentified Photographer (U.S.): The Telegrapher</a:t>
            </a:r>
          </a:p>
          <a:p>
            <a:endParaRPr lang="en-US" sz="1200" dirty="0" smtClean="0"/>
          </a:p>
          <a:p>
            <a:r>
              <a:rPr lang="en-US" sz="1200" dirty="0" smtClean="0"/>
              <a:t>Daguerreotype, Quarter-plate size ( 3.25 </a:t>
            </a:r>
            <a:r>
              <a:rPr lang="en-US" sz="1200" dirty="0" err="1" smtClean="0"/>
              <a:t>x</a:t>
            </a:r>
            <a:r>
              <a:rPr lang="en-US" sz="1200" dirty="0" smtClean="0"/>
              <a:t> 4.25 inches), circa 1853</a:t>
            </a:r>
          </a:p>
          <a:p>
            <a:endParaRPr lang="en-US" sz="1200" dirty="0" smtClean="0"/>
          </a:p>
          <a:p>
            <a:r>
              <a:rPr lang="en-US" sz="1200" dirty="0" smtClean="0"/>
              <a:t>        The telegraph apparatus shown consists of a key used for transmission (left) and an embossing telegraph receiver to the right. There was likely a message embossed in the dots and dashes of Morse Code on the paper strip held by the subject of this portrait, but we can only guess at what it might have said.</a:t>
            </a:r>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03498" y="533400"/>
            <a:ext cx="4665726" cy="5943600"/>
          </a:xfrm>
          <a:prstGeom prst="rect">
            <a:avLst/>
          </a:prstGeom>
        </p:spPr>
      </p:pic>
      <p:sp>
        <p:nvSpPr>
          <p:cNvPr id="5" name="TextBox 4"/>
          <p:cNvSpPr txBox="1"/>
          <p:nvPr/>
        </p:nvSpPr>
        <p:spPr>
          <a:xfrm>
            <a:off x="457200" y="4953000"/>
            <a:ext cx="2819400" cy="1200329"/>
          </a:xfrm>
          <a:prstGeom prst="rect">
            <a:avLst/>
          </a:prstGeom>
          <a:noFill/>
        </p:spPr>
        <p:txBody>
          <a:bodyPr wrap="square" rtlCol="0">
            <a:spAutoFit/>
          </a:bodyPr>
          <a:lstStyle/>
          <a:p>
            <a:pPr algn="r"/>
            <a:r>
              <a:rPr lang="en-US" sz="1200" b="1" dirty="0" smtClean="0"/>
              <a:t>Robert S. Redfield (U.S., 1849-1923): "A Cider Mill Near Lake </a:t>
            </a:r>
            <a:r>
              <a:rPr lang="en-US" sz="1200" b="1" dirty="0" err="1" smtClean="0"/>
              <a:t>Warramaug</a:t>
            </a:r>
            <a:r>
              <a:rPr lang="en-US" sz="1200" b="1" dirty="0" smtClean="0"/>
              <a:t>, Connecticut"</a:t>
            </a:r>
          </a:p>
          <a:p>
            <a:pPr algn="r"/>
            <a:endParaRPr lang="en-US" sz="1200" dirty="0" smtClean="0"/>
          </a:p>
          <a:p>
            <a:pPr algn="r"/>
            <a:r>
              <a:rPr lang="en-US" sz="1200" dirty="0" smtClean="0"/>
              <a:t>Platinum print, 9.6 </a:t>
            </a:r>
            <a:r>
              <a:rPr lang="en-US" sz="1200" dirty="0" err="1" smtClean="0"/>
              <a:t>x</a:t>
            </a:r>
            <a:r>
              <a:rPr lang="en-US" sz="1200" dirty="0" smtClean="0"/>
              <a:t> 7.5 inches, June 9, 1890</a:t>
            </a:r>
            <a:endParaRPr lang="en-US" sz="1200" dirty="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90600" y="2133600"/>
            <a:ext cx="7162800" cy="2308324"/>
          </a:xfrm>
          <a:prstGeom prst="rect">
            <a:avLst/>
          </a:prstGeom>
          <a:noFill/>
        </p:spPr>
        <p:txBody>
          <a:bodyPr wrap="square" rtlCol="0">
            <a:spAutoFit/>
          </a:bodyPr>
          <a:lstStyle/>
          <a:p>
            <a:r>
              <a:rPr lang="en-US" dirty="0" smtClean="0"/>
              <a:t> Redfield was President of the Photographic Society of Philadelphia, a founding member of the Photo-Secession, and a leader in the late-nineteenth century campaign to have photography recognized as a fine art.</a:t>
            </a:r>
          </a:p>
          <a:p>
            <a:endParaRPr lang="en-US" dirty="0" smtClean="0"/>
          </a:p>
          <a:p>
            <a:r>
              <a:rPr lang="en-US" dirty="0" smtClean="0"/>
              <a:t>            This photograph--with the textures of leaves, shingles, rocks, and a fine woven basket all skillfully rendered--shows the remarkable range of tones and delicate shadow details that are the hallmarks of a great platinum print. It is from Redfield's personal album.</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457200"/>
            <a:ext cx="4294124" cy="6019800"/>
          </a:xfrm>
          <a:prstGeom prst="rect">
            <a:avLst/>
          </a:prstGeom>
        </p:spPr>
      </p:pic>
      <p:sp>
        <p:nvSpPr>
          <p:cNvPr id="3" name="TextBox 2"/>
          <p:cNvSpPr txBox="1"/>
          <p:nvPr/>
        </p:nvSpPr>
        <p:spPr>
          <a:xfrm>
            <a:off x="5334000" y="457200"/>
            <a:ext cx="2667000" cy="830997"/>
          </a:xfrm>
          <a:prstGeom prst="rect">
            <a:avLst/>
          </a:prstGeom>
          <a:noFill/>
        </p:spPr>
        <p:txBody>
          <a:bodyPr wrap="square" rtlCol="0">
            <a:spAutoFit/>
          </a:bodyPr>
          <a:lstStyle/>
          <a:p>
            <a:r>
              <a:rPr lang="en-US" sz="1200" b="1" dirty="0" smtClean="0"/>
              <a:t>Gertrude </a:t>
            </a:r>
            <a:r>
              <a:rPr lang="en-US" sz="1200" b="1" dirty="0" err="1" smtClean="0"/>
              <a:t>Kasebier</a:t>
            </a:r>
            <a:r>
              <a:rPr lang="en-US" sz="1200" b="1" dirty="0" smtClean="0"/>
              <a:t> (U.S., 1852-1934):    A Christmas Scene</a:t>
            </a:r>
          </a:p>
          <a:p>
            <a:endParaRPr lang="en-US" sz="1200" dirty="0" smtClean="0"/>
          </a:p>
          <a:p>
            <a:r>
              <a:rPr lang="en-US" sz="1200" dirty="0" smtClean="0"/>
              <a:t>Platinum print, 8 </a:t>
            </a:r>
            <a:r>
              <a:rPr lang="en-US" sz="1200" dirty="0" err="1" smtClean="0"/>
              <a:t>x</a:t>
            </a:r>
            <a:r>
              <a:rPr lang="en-US" sz="1200" dirty="0" smtClean="0"/>
              <a:t> 6 inches, circa 1904</a:t>
            </a:r>
            <a:endParaRPr lang="en-US" sz="1200" dirty="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62000" y="1066800"/>
            <a:ext cx="7620000" cy="3970318"/>
          </a:xfrm>
          <a:prstGeom prst="rect">
            <a:avLst/>
          </a:prstGeom>
          <a:noFill/>
        </p:spPr>
        <p:txBody>
          <a:bodyPr wrap="square" rtlCol="0">
            <a:spAutoFit/>
          </a:bodyPr>
          <a:lstStyle/>
          <a:p>
            <a:r>
              <a:rPr lang="en-US" dirty="0" smtClean="0"/>
              <a:t>Like Julia Margaret Cameron, </a:t>
            </a:r>
            <a:r>
              <a:rPr lang="en-US" dirty="0" err="1" smtClean="0"/>
              <a:t>Kasebier</a:t>
            </a:r>
            <a:r>
              <a:rPr lang="en-US" dirty="0" smtClean="0"/>
              <a:t> took up photography only after her children were grown. She was a founding member of the Photo-Secession, having earlier received recognition from overseas by becoming the first woman elected to The Linked Ring. </a:t>
            </a:r>
            <a:r>
              <a:rPr lang="en-US" dirty="0" err="1" smtClean="0"/>
              <a:t>Kasebier</a:t>
            </a:r>
            <a:r>
              <a:rPr lang="en-US" dirty="0" smtClean="0"/>
              <a:t> remained in the first ranks of creative photographers and in 1916 helped to found the </a:t>
            </a:r>
            <a:r>
              <a:rPr lang="en-US" dirty="0" err="1" smtClean="0"/>
              <a:t>Pictorialist</a:t>
            </a:r>
            <a:r>
              <a:rPr lang="en-US" dirty="0" smtClean="0"/>
              <a:t> Photographers of America.</a:t>
            </a:r>
          </a:p>
          <a:p>
            <a:endParaRPr lang="en-US" dirty="0" smtClean="0"/>
          </a:p>
          <a:p>
            <a:r>
              <a:rPr lang="en-US" dirty="0" smtClean="0"/>
              <a:t>This seldom-seen image utilizes many of the signature techniques of Secessionist photography, including lighting that creates an atmospheric quality and defines space. In depicting the figures silhouetted against a brilliant light, </a:t>
            </a:r>
            <a:r>
              <a:rPr lang="en-US" dirty="0" err="1" smtClean="0"/>
              <a:t>Kasebier</a:t>
            </a:r>
            <a:r>
              <a:rPr lang="en-US" dirty="0" smtClean="0"/>
              <a:t> is making use of the platinum print's capacity to render subtle tones within shadows. This technique is reminiscent of her most famous photograph, another mother-and-child composition called "Blessed Art Thou Among Women."</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20650"/>
            <a:ext cx="6793647" cy="5899150"/>
          </a:xfrm>
          <a:prstGeom prst="rect">
            <a:avLst/>
          </a:prstGeom>
        </p:spPr>
      </p:pic>
      <p:sp>
        <p:nvSpPr>
          <p:cNvPr id="3" name="TextBox 2"/>
          <p:cNvSpPr txBox="1"/>
          <p:nvPr/>
        </p:nvSpPr>
        <p:spPr>
          <a:xfrm>
            <a:off x="2895600" y="6019800"/>
            <a:ext cx="5334000" cy="646331"/>
          </a:xfrm>
          <a:prstGeom prst="rect">
            <a:avLst/>
          </a:prstGeom>
          <a:noFill/>
        </p:spPr>
        <p:txBody>
          <a:bodyPr wrap="square" rtlCol="0">
            <a:spAutoFit/>
          </a:bodyPr>
          <a:lstStyle/>
          <a:p>
            <a:pPr algn="r"/>
            <a:r>
              <a:rPr lang="en-US" sz="1200" b="1" dirty="0" smtClean="0"/>
              <a:t>Clarence H. White (U.S., 1871-1925):  "What Was It Trying To Remind Me Of?"</a:t>
            </a:r>
          </a:p>
          <a:p>
            <a:pPr algn="r"/>
            <a:endParaRPr lang="en-US" sz="1200" dirty="0" smtClean="0"/>
          </a:p>
          <a:p>
            <a:pPr algn="r"/>
            <a:r>
              <a:rPr lang="en-US" sz="1200" dirty="0" smtClean="0"/>
              <a:t>Title page design, </a:t>
            </a:r>
            <a:r>
              <a:rPr lang="en-US" sz="1200" dirty="0" err="1" smtClean="0"/>
              <a:t>collodion</a:t>
            </a:r>
            <a:r>
              <a:rPr lang="en-US" sz="1200" dirty="0" smtClean="0"/>
              <a:t> print and ink, 14 </a:t>
            </a:r>
            <a:r>
              <a:rPr lang="en-US" sz="1200" dirty="0" err="1" smtClean="0"/>
              <a:t>x</a:t>
            </a:r>
            <a:r>
              <a:rPr lang="en-US" sz="1200" dirty="0" smtClean="0"/>
              <a:t> 10.75 inches, 1903</a:t>
            </a:r>
            <a:endParaRPr lang="en-US" sz="1200" dirty="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85800" y="838200"/>
            <a:ext cx="7848600" cy="4247317"/>
          </a:xfrm>
          <a:prstGeom prst="rect">
            <a:avLst/>
          </a:prstGeom>
          <a:noFill/>
        </p:spPr>
        <p:txBody>
          <a:bodyPr wrap="square" rtlCol="0">
            <a:spAutoFit/>
          </a:bodyPr>
          <a:lstStyle/>
          <a:p>
            <a:r>
              <a:rPr lang="en-US" dirty="0" smtClean="0"/>
              <a:t>From a unique portfolio by the great Photo-Secessionist photographer and teacher, containing six images illustrating the short story "Beneath the Wrinkle." Three of the images were published along with Clara Morris's story in the February 1904 issue of McClure's. This distinctive title page design by White, depicting the story's prologue, was not included in McClure's, and remained unpublished until 1980. Another image from the portfolio was published along with the story and also appeared in Alfred Stieglitz's famed magazine, Camera Work.</a:t>
            </a:r>
          </a:p>
          <a:p>
            <a:endParaRPr lang="en-US" dirty="0" smtClean="0"/>
          </a:p>
          <a:p>
            <a:r>
              <a:rPr lang="en-US" dirty="0" smtClean="0"/>
              <a:t>The portfolio was produced at the time when White was leaving Newark, Ohio to become a full-time photographer and teacher in New York, and thus represents an important commission in his career.</a:t>
            </a:r>
          </a:p>
          <a:p>
            <a:endParaRPr lang="en-US" dirty="0" smtClean="0"/>
          </a:p>
          <a:p>
            <a:r>
              <a:rPr lang="en-US" dirty="0" smtClean="0"/>
              <a:t>In this image, the narrator is shown holding an old, faded ribbon. In the story, the narrator notices a brilliant streak of color hidden inside a wrinkle in the fabric... reminding her of an episode that began half a century before.</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800" y="469900"/>
            <a:ext cx="6949571" cy="5397500"/>
          </a:xfrm>
          <a:prstGeom prst="rect">
            <a:avLst/>
          </a:prstGeom>
        </p:spPr>
      </p:pic>
      <p:sp>
        <p:nvSpPr>
          <p:cNvPr id="3" name="TextBox 2"/>
          <p:cNvSpPr txBox="1"/>
          <p:nvPr/>
        </p:nvSpPr>
        <p:spPr>
          <a:xfrm>
            <a:off x="1828800" y="6019800"/>
            <a:ext cx="6187571" cy="646331"/>
          </a:xfrm>
          <a:prstGeom prst="rect">
            <a:avLst/>
          </a:prstGeom>
          <a:noFill/>
        </p:spPr>
        <p:txBody>
          <a:bodyPr wrap="square" rtlCol="0">
            <a:spAutoFit/>
          </a:bodyPr>
          <a:lstStyle/>
          <a:p>
            <a:pPr algn="r"/>
            <a:r>
              <a:rPr lang="en-US" sz="1200" b="1" dirty="0" smtClean="0"/>
              <a:t>Edwin Hale Lincoln (U.S., 1848-1938): Roses</a:t>
            </a:r>
          </a:p>
          <a:p>
            <a:pPr algn="r"/>
            <a:endParaRPr lang="en-US" sz="1200" dirty="0" smtClean="0"/>
          </a:p>
          <a:p>
            <a:pPr algn="r"/>
            <a:r>
              <a:rPr lang="en-US" sz="1200" dirty="0" smtClean="0"/>
              <a:t>Platinum print, 7.5 </a:t>
            </a:r>
            <a:r>
              <a:rPr lang="en-US" sz="1200" dirty="0" err="1" smtClean="0"/>
              <a:t>x</a:t>
            </a:r>
            <a:r>
              <a:rPr lang="en-US" sz="1200" dirty="0" smtClean="0"/>
              <a:t> 9.5 inches, circa 1915</a:t>
            </a:r>
            <a:endParaRPr lang="en-US" sz="1200" dirty="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914400" y="762000"/>
            <a:ext cx="7543800" cy="3970318"/>
          </a:xfrm>
          <a:prstGeom prst="rect">
            <a:avLst/>
          </a:prstGeom>
        </p:spPr>
        <p:txBody>
          <a:bodyPr wrap="square">
            <a:spAutoFit/>
          </a:bodyPr>
          <a:lstStyle/>
          <a:p>
            <a:r>
              <a:rPr lang="en-US" dirty="0" smtClean="0"/>
              <a:t>While Edwin Hale Lincoln was not affiliated with the powerful Photo-Secession, he had strong ties to the American Arts &amp; Crafts movement; his photographs were featured in Gustav </a:t>
            </a:r>
            <a:r>
              <a:rPr lang="en-US" dirty="0" err="1" smtClean="0"/>
              <a:t>Stickley's</a:t>
            </a:r>
            <a:r>
              <a:rPr lang="en-US" dirty="0" smtClean="0"/>
              <a:t> influential magazine, The Craftsman. Lincoln was a champion of "straight" photography at a time when gauzy </a:t>
            </a:r>
            <a:r>
              <a:rPr lang="en-US" dirty="0" err="1" smtClean="0"/>
              <a:t>pictorialism</a:t>
            </a:r>
            <a:r>
              <a:rPr lang="en-US" dirty="0" smtClean="0"/>
              <a:t> was in vogue, and this magnificent platinum print is a splendid example of his highly sophisticated and very modern vision.</a:t>
            </a:r>
          </a:p>
          <a:p>
            <a:endParaRPr lang="en-US" dirty="0" smtClean="0"/>
          </a:p>
          <a:p>
            <a:r>
              <a:rPr lang="en-US" dirty="0" smtClean="0"/>
              <a:t>The flowers are not shown in a bouquet, nor do they appear to have been arranged for the camera or even touched by human hands. There is a random, serendipitous quality to this photograph--the intermingling of blossoms and leaves, the few glistening drops of moisture, and the way the composition extends to the edges of the print.</a:t>
            </a:r>
          </a:p>
          <a:p>
            <a:endParaRPr lang="en-US" dirty="0" smtClean="0"/>
          </a:p>
          <a:p>
            <a:r>
              <a:rPr lang="en-US" dirty="0" smtClean="0"/>
              <a:t> </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8544" y="533400"/>
            <a:ext cx="4529836" cy="5638800"/>
          </a:xfrm>
          <a:prstGeom prst="rect">
            <a:avLst/>
          </a:prstGeom>
        </p:spPr>
      </p:pic>
      <p:sp>
        <p:nvSpPr>
          <p:cNvPr id="3" name="TextBox 2"/>
          <p:cNvSpPr txBox="1"/>
          <p:nvPr/>
        </p:nvSpPr>
        <p:spPr>
          <a:xfrm>
            <a:off x="381000" y="533400"/>
            <a:ext cx="3124200" cy="5816978"/>
          </a:xfrm>
          <a:prstGeom prst="rect">
            <a:avLst/>
          </a:prstGeom>
          <a:noFill/>
        </p:spPr>
        <p:txBody>
          <a:bodyPr wrap="square" rtlCol="0">
            <a:spAutoFit/>
          </a:bodyPr>
          <a:lstStyle/>
          <a:p>
            <a:pPr algn="r"/>
            <a:r>
              <a:rPr lang="en-US" sz="1200" b="1" dirty="0" smtClean="0"/>
              <a:t>Edwin Hale Lincoln (U.S., 1848-1938): "</a:t>
            </a:r>
            <a:r>
              <a:rPr lang="en-US" sz="1200" b="1" dirty="0" err="1" smtClean="0"/>
              <a:t>Asclepias</a:t>
            </a:r>
            <a:r>
              <a:rPr lang="en-US" sz="1200" b="1" dirty="0" smtClean="0"/>
              <a:t> </a:t>
            </a:r>
            <a:r>
              <a:rPr lang="en-US" sz="1200" b="1" dirty="0" err="1" smtClean="0"/>
              <a:t>syrica</a:t>
            </a:r>
            <a:r>
              <a:rPr lang="en-US" sz="1200" b="1" dirty="0" smtClean="0"/>
              <a:t>. Fruit of Common Milkweed"</a:t>
            </a:r>
          </a:p>
          <a:p>
            <a:endParaRPr lang="en-US" sz="1200" dirty="0" smtClean="0"/>
          </a:p>
          <a:p>
            <a:pPr algn="r"/>
            <a:r>
              <a:rPr lang="en-US" sz="1200" dirty="0" smtClean="0"/>
              <a:t>            Platinum print, 9.25 </a:t>
            </a:r>
            <a:r>
              <a:rPr lang="en-US" sz="1200" dirty="0" err="1" smtClean="0"/>
              <a:t>x</a:t>
            </a:r>
            <a:r>
              <a:rPr lang="en-US" sz="1200" dirty="0" smtClean="0"/>
              <a:t> 7.25 inches, 1906</a:t>
            </a:r>
          </a:p>
          <a:p>
            <a:endParaRPr lang="en-US" dirty="0" smtClean="0"/>
          </a:p>
          <a:p>
            <a:r>
              <a:rPr lang="en-US" dirty="0" smtClean="0"/>
              <a:t>         Lincoln included this photograph in his self-published Wild Flowers of New England (produced in several editions; by 1914, the publication was comprised of 400 mounted platinum prints). While the plant at this stage is certainly not a flower, Lincoln has used it to create a dazzling visual tone-poem of shapes and shadows, lines and textures. As a purely modern photograph, it stands up well in comparison to the classic works of Edward Weston a quarter-century later.</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381000"/>
            <a:ext cx="7620000" cy="5422900"/>
          </a:xfrm>
          <a:prstGeom prst="rect">
            <a:avLst/>
          </a:prstGeom>
        </p:spPr>
      </p:pic>
      <p:sp>
        <p:nvSpPr>
          <p:cNvPr id="3" name="TextBox 2"/>
          <p:cNvSpPr txBox="1"/>
          <p:nvPr/>
        </p:nvSpPr>
        <p:spPr>
          <a:xfrm>
            <a:off x="3124200" y="6027003"/>
            <a:ext cx="5410200" cy="830997"/>
          </a:xfrm>
          <a:prstGeom prst="rect">
            <a:avLst/>
          </a:prstGeom>
          <a:noFill/>
        </p:spPr>
        <p:txBody>
          <a:bodyPr wrap="square" rtlCol="0">
            <a:spAutoFit/>
          </a:bodyPr>
          <a:lstStyle/>
          <a:p>
            <a:pPr algn="r"/>
            <a:r>
              <a:rPr lang="en-US" sz="1200" b="1" dirty="0" smtClean="0"/>
              <a:t>Francis </a:t>
            </a:r>
            <a:r>
              <a:rPr lang="en-US" sz="1200" b="1" dirty="0" err="1" smtClean="0"/>
              <a:t>Bruguiere</a:t>
            </a:r>
            <a:r>
              <a:rPr lang="en-US" sz="1200" b="1" dirty="0" smtClean="0"/>
              <a:t> (U.S., 1879-1945): The Golden Gate</a:t>
            </a:r>
          </a:p>
          <a:p>
            <a:pPr algn="r"/>
            <a:endParaRPr lang="en-US" sz="1200" dirty="0" smtClean="0"/>
          </a:p>
          <a:p>
            <a:pPr algn="r"/>
            <a:r>
              <a:rPr lang="en-US" sz="1200" dirty="0" err="1" smtClean="0"/>
              <a:t>Autochrome</a:t>
            </a:r>
            <a:r>
              <a:rPr lang="en-US" sz="1200" dirty="0" smtClean="0"/>
              <a:t>, 5 </a:t>
            </a:r>
            <a:r>
              <a:rPr lang="en-US" sz="1200" dirty="0" err="1" smtClean="0"/>
              <a:t>x</a:t>
            </a:r>
            <a:r>
              <a:rPr lang="en-US" sz="1200" dirty="0" smtClean="0"/>
              <a:t> 7 inches, circa 1915</a:t>
            </a:r>
          </a:p>
          <a:p>
            <a:pPr algn="r"/>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90600" y="1143000"/>
            <a:ext cx="7315200" cy="4247317"/>
          </a:xfrm>
          <a:prstGeom prst="rect">
            <a:avLst/>
          </a:prstGeom>
          <a:noFill/>
        </p:spPr>
        <p:txBody>
          <a:bodyPr wrap="square" rtlCol="0">
            <a:spAutoFit/>
          </a:bodyPr>
          <a:lstStyle/>
          <a:p>
            <a:r>
              <a:rPr lang="en-US" dirty="0" smtClean="0"/>
              <a:t>The telegraph, photography, railroad and the steamship were considered the wonders of the modern world in the middle of the 19th century. These inventions triggered revolutionary changes in society. This daguerreotype shows a young man proud of being in the technological vanguard of his day--as one of the first people to be "wired" through history's first electronic communications network.</a:t>
            </a:r>
          </a:p>
          <a:p>
            <a:endParaRPr lang="en-US" dirty="0" smtClean="0"/>
          </a:p>
          <a:p>
            <a:r>
              <a:rPr lang="en-US" dirty="0" smtClean="0"/>
              <a:t>As an occupational daguerreotype, this image provides us with more information than an ordinary portrait. Its brilliant clarity and dynamic pose communicate something of importance to the sitter, something he wanted people in the future to know about him. And the magic works: the daguerreotype vanquishes the separation of 150 years as effectively as the telegraph conquered the physical distance of people separated by a continent. "A Sender of Messages!" is the message he sends... and the message we receive.</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14400" y="1371600"/>
            <a:ext cx="7543800" cy="3970318"/>
          </a:xfrm>
          <a:prstGeom prst="rect">
            <a:avLst/>
          </a:prstGeom>
          <a:noFill/>
        </p:spPr>
        <p:txBody>
          <a:bodyPr wrap="square" rtlCol="0">
            <a:spAutoFit/>
          </a:bodyPr>
          <a:lstStyle/>
          <a:p>
            <a:r>
              <a:rPr lang="en-US" dirty="0" smtClean="0"/>
              <a:t> </a:t>
            </a:r>
            <a:r>
              <a:rPr lang="en-US" dirty="0" err="1" smtClean="0"/>
              <a:t>Bruguiere</a:t>
            </a:r>
            <a:r>
              <a:rPr lang="en-US" dirty="0" smtClean="0"/>
              <a:t> was a California member of the Photo-Secession who moved to New York and became a well-known theatrical producer. He created photographs in the Surrealist vein in the 1920s and later moved to England.</a:t>
            </a:r>
          </a:p>
          <a:p>
            <a:endParaRPr lang="en-US" dirty="0" smtClean="0"/>
          </a:p>
          <a:p>
            <a:r>
              <a:rPr lang="en-US" dirty="0" smtClean="0"/>
              <a:t>        </a:t>
            </a:r>
            <a:r>
              <a:rPr lang="en-US" dirty="0" err="1" smtClean="0"/>
              <a:t>Autochromes</a:t>
            </a:r>
            <a:r>
              <a:rPr lang="en-US" dirty="0" smtClean="0"/>
              <a:t> are natural-color transparencies on glass, made on specially-prepared plates. The process was the first system of color photography to become a commercial success. It uses millions of grains of potato starch dyed in primary colors as light filters, creating a pointillist effect. </a:t>
            </a:r>
            <a:r>
              <a:rPr lang="en-US" dirty="0" err="1" smtClean="0"/>
              <a:t>Autochrome</a:t>
            </a:r>
            <a:r>
              <a:rPr lang="en-US" dirty="0" smtClean="0"/>
              <a:t> plates were invented by the </a:t>
            </a:r>
            <a:r>
              <a:rPr lang="en-US" dirty="0" err="1" smtClean="0"/>
              <a:t>Lumiere</a:t>
            </a:r>
            <a:r>
              <a:rPr lang="en-US" dirty="0" smtClean="0"/>
              <a:t> Brothers of France and marketed by their firm beginning in 1907. The plates were immediately popular with </a:t>
            </a:r>
            <a:r>
              <a:rPr lang="en-US" dirty="0" err="1" smtClean="0"/>
              <a:t>pictorialist</a:t>
            </a:r>
            <a:r>
              <a:rPr lang="en-US" dirty="0" smtClean="0"/>
              <a:t> photographers.</a:t>
            </a:r>
          </a:p>
          <a:p>
            <a:endParaRPr lang="en-US" dirty="0" smtClean="0"/>
          </a:p>
          <a:p>
            <a:r>
              <a:rPr lang="en-US" dirty="0" smtClean="0"/>
              <a:t>        This glowing, soft-focus image was formerly in the collection of the photographer </a:t>
            </a:r>
            <a:r>
              <a:rPr lang="en-US" dirty="0" err="1" smtClean="0"/>
              <a:t>Immogen</a:t>
            </a:r>
            <a:r>
              <a:rPr lang="en-US" dirty="0" smtClean="0"/>
              <a:t> Cunningham.</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501650"/>
            <a:ext cx="6983623" cy="5365750"/>
          </a:xfrm>
          <a:prstGeom prst="rect">
            <a:avLst/>
          </a:prstGeom>
        </p:spPr>
      </p:pic>
      <p:sp>
        <p:nvSpPr>
          <p:cNvPr id="3" name="TextBox 2"/>
          <p:cNvSpPr txBox="1"/>
          <p:nvPr/>
        </p:nvSpPr>
        <p:spPr>
          <a:xfrm>
            <a:off x="3581400" y="5867400"/>
            <a:ext cx="4572000" cy="646331"/>
          </a:xfrm>
          <a:prstGeom prst="rect">
            <a:avLst/>
          </a:prstGeom>
          <a:noFill/>
        </p:spPr>
        <p:txBody>
          <a:bodyPr wrap="square" rtlCol="0">
            <a:spAutoFit/>
          </a:bodyPr>
          <a:lstStyle/>
          <a:p>
            <a:pPr algn="r"/>
            <a:r>
              <a:rPr lang="en-US" sz="1200" b="1" dirty="0" smtClean="0"/>
              <a:t>A. Aubrey </a:t>
            </a:r>
            <a:r>
              <a:rPr lang="en-US" sz="1200" b="1" dirty="0" err="1" smtClean="0"/>
              <a:t>Bodine</a:t>
            </a:r>
            <a:r>
              <a:rPr lang="en-US" sz="1200" b="1" dirty="0" smtClean="0"/>
              <a:t> (U.S., 1906-1970): "Builders in Line"</a:t>
            </a:r>
          </a:p>
          <a:p>
            <a:pPr algn="r"/>
            <a:endParaRPr lang="en-US" sz="1200" dirty="0" smtClean="0"/>
          </a:p>
          <a:p>
            <a:pPr algn="r"/>
            <a:r>
              <a:rPr lang="en-US" sz="1200" dirty="0" smtClean="0"/>
              <a:t>Gelatin Silver Print, 13 </a:t>
            </a:r>
            <a:r>
              <a:rPr lang="en-US" sz="1200" dirty="0" err="1" smtClean="0"/>
              <a:t>x</a:t>
            </a:r>
            <a:r>
              <a:rPr lang="en-US" sz="1200" dirty="0" smtClean="0"/>
              <a:t> 18 inches, circa 1961.</a:t>
            </a:r>
            <a:endParaRPr lang="en-US" sz="1200" dirty="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381000" y="381000"/>
            <a:ext cx="8458200" cy="5909311"/>
          </a:xfrm>
          <a:prstGeom prst="rect">
            <a:avLst/>
          </a:prstGeom>
        </p:spPr>
        <p:txBody>
          <a:bodyPr wrap="square">
            <a:spAutoFit/>
          </a:bodyPr>
          <a:lstStyle/>
          <a:p>
            <a:r>
              <a:rPr lang="en-US" dirty="0" smtClean="0"/>
              <a:t> A. Aubrey </a:t>
            </a:r>
            <a:r>
              <a:rPr lang="en-US" dirty="0" err="1" smtClean="0"/>
              <a:t>Bodine</a:t>
            </a:r>
            <a:r>
              <a:rPr lang="en-US" dirty="0" smtClean="0"/>
              <a:t> had an illustrious half-century career as a photographer for the Baltimore Sun newspaper. A true American original, he combined reportage with the creative eye of an artist-- achieving results that are still striking today. </a:t>
            </a:r>
            <a:r>
              <a:rPr lang="en-US" dirty="0" err="1" smtClean="0"/>
              <a:t>Bodine's</a:t>
            </a:r>
            <a:r>
              <a:rPr lang="en-US" dirty="0" smtClean="0"/>
              <a:t> work includes award-winning </a:t>
            </a:r>
            <a:r>
              <a:rPr lang="en-US" dirty="0" err="1" smtClean="0"/>
              <a:t>pictorialist</a:t>
            </a:r>
            <a:r>
              <a:rPr lang="en-US" dirty="0" smtClean="0"/>
              <a:t> images as well as "straight" story-telling photojournalism. His images struck a chord with the public because they are more than narratives or illustrations alone -- they are also creative works of great originality.</a:t>
            </a:r>
          </a:p>
          <a:p>
            <a:endParaRPr lang="en-US" dirty="0" smtClean="0"/>
          </a:p>
          <a:p>
            <a:r>
              <a:rPr lang="en-US" dirty="0" err="1" smtClean="0"/>
              <a:t>Bodine</a:t>
            </a:r>
            <a:r>
              <a:rPr lang="en-US" dirty="0" smtClean="0"/>
              <a:t> was one of the best-known and most successful participants in the photographic salons (juried competitions) popular around the world during most of the 20th century. In 1961, he submitted this high-gloss, high-contrast exhibition print to the Rochester International Salon of Photography and to the Chicago International Exhibition of Photography. This image was also sent to exhibits in Seattle; Teaneck, New Jersey; and Alba, Italy.</a:t>
            </a:r>
          </a:p>
          <a:p>
            <a:endParaRPr lang="en-US" dirty="0" smtClean="0"/>
          </a:p>
          <a:p>
            <a:r>
              <a:rPr lang="en-US" dirty="0" smtClean="0"/>
              <a:t>A. Aubrey </a:t>
            </a:r>
            <a:r>
              <a:rPr lang="en-US" dirty="0" err="1" smtClean="0"/>
              <a:t>Bodine</a:t>
            </a:r>
            <a:r>
              <a:rPr lang="en-US" dirty="0" smtClean="0"/>
              <a:t> specialized in photographing the scenes and people of the Chesapeake Bay region, although the exact location of this scene is not known. His daughter Jennifer </a:t>
            </a:r>
            <a:r>
              <a:rPr lang="en-US" dirty="0" err="1" smtClean="0"/>
              <a:t>notes,"My</a:t>
            </a:r>
            <a:r>
              <a:rPr lang="en-US" dirty="0" smtClean="0"/>
              <a:t> guess would be that it is located somewhere in Baltimore... but if he drove down a highway anywhere and saw an image he liked, he would pull over to the side of the road and haul out his gear. Travels with Daddy could always bring the unexpected."</a:t>
            </a:r>
          </a:p>
          <a:p>
            <a:endParaRPr lang="en-US" dirty="0" smtClean="0"/>
          </a:p>
          <a:p>
            <a:r>
              <a:rPr lang="en-US" dirty="0" smtClean="0"/>
              <a:t>It is just that spirit of serendipity that makes A. Aubrey </a:t>
            </a:r>
            <a:r>
              <a:rPr lang="en-US" dirty="0" err="1" smtClean="0"/>
              <a:t>Bodine's</a:t>
            </a:r>
            <a:r>
              <a:rPr lang="en-US" dirty="0" smtClean="0"/>
              <a:t> work such a delight. </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1282" y="0"/>
            <a:ext cx="5030318" cy="6858000"/>
          </a:xfrm>
          <a:prstGeom prst="rect">
            <a:avLst/>
          </a:prstGeom>
        </p:spPr>
      </p:pic>
      <p:sp>
        <p:nvSpPr>
          <p:cNvPr id="3" name="TextBox 2"/>
          <p:cNvSpPr txBox="1"/>
          <p:nvPr/>
        </p:nvSpPr>
        <p:spPr>
          <a:xfrm>
            <a:off x="304800" y="5809565"/>
            <a:ext cx="3656482" cy="646331"/>
          </a:xfrm>
          <a:prstGeom prst="rect">
            <a:avLst/>
          </a:prstGeom>
          <a:noFill/>
        </p:spPr>
        <p:txBody>
          <a:bodyPr wrap="square" rtlCol="0">
            <a:spAutoFit/>
          </a:bodyPr>
          <a:lstStyle/>
          <a:p>
            <a:pPr algn="r"/>
            <a:r>
              <a:rPr lang="en-US" sz="1200" b="1" dirty="0" err="1" smtClean="0"/>
              <a:t>Ansel</a:t>
            </a:r>
            <a:r>
              <a:rPr lang="en-US" sz="1200" b="1" dirty="0" smtClean="0"/>
              <a:t> Adams (U.S., 1902-1984): Road, Nevada Desert</a:t>
            </a:r>
          </a:p>
          <a:p>
            <a:pPr algn="r"/>
            <a:endParaRPr lang="en-US" sz="1200" dirty="0" smtClean="0"/>
          </a:p>
          <a:p>
            <a:pPr algn="r"/>
            <a:r>
              <a:rPr lang="en-US" sz="1200" dirty="0" smtClean="0"/>
              <a:t>Silver-</a:t>
            </a:r>
            <a:r>
              <a:rPr lang="en-US" sz="1200" dirty="0" err="1" smtClean="0"/>
              <a:t>gelatine</a:t>
            </a:r>
            <a:r>
              <a:rPr lang="en-US" sz="1200" dirty="0" smtClean="0"/>
              <a:t> print, 7.5 </a:t>
            </a:r>
            <a:r>
              <a:rPr lang="en-US" sz="1200" dirty="0" err="1" smtClean="0"/>
              <a:t>x</a:t>
            </a:r>
            <a:r>
              <a:rPr lang="en-US" sz="1200" dirty="0" smtClean="0"/>
              <a:t> 9.5 inches, circa 1960</a:t>
            </a:r>
            <a:endParaRPr lang="en-US" sz="1200" dirty="0"/>
          </a:p>
        </p:txBody>
      </p:sp>
      <p:sp>
        <p:nvSpPr>
          <p:cNvPr id="4" name="TextBox 3"/>
          <p:cNvSpPr txBox="1"/>
          <p:nvPr/>
        </p:nvSpPr>
        <p:spPr>
          <a:xfrm>
            <a:off x="609600" y="457200"/>
            <a:ext cx="3200400" cy="4953715"/>
          </a:xfrm>
          <a:prstGeom prst="rect">
            <a:avLst/>
          </a:prstGeom>
          <a:noFill/>
        </p:spPr>
        <p:txBody>
          <a:bodyPr wrap="square" rtlCol="0">
            <a:spAutoFit/>
          </a:bodyPr>
          <a:lstStyle/>
          <a:p>
            <a:r>
              <a:rPr lang="en-US" dirty="0" smtClean="0"/>
              <a:t>Speaking volumes about the wide open spaces of the American West... and about the road ahead... this image shows a surprising side to </a:t>
            </a:r>
            <a:r>
              <a:rPr lang="en-US" dirty="0" err="1" smtClean="0"/>
              <a:t>Ansel</a:t>
            </a:r>
            <a:r>
              <a:rPr lang="en-US" dirty="0" smtClean="0"/>
              <a:t> Adams' works. But Adams' career was filled with fresh visual surprises--insights that combined to make him the most famous photographer of the twentieth century.</a:t>
            </a:r>
          </a:p>
          <a:p>
            <a:endParaRPr lang="en-US" dirty="0" smtClean="0"/>
          </a:p>
          <a:p>
            <a:r>
              <a:rPr lang="en-US" dirty="0" smtClean="0"/>
              <a:t>This seldom-seen image is part of Adams' </a:t>
            </a:r>
            <a:r>
              <a:rPr lang="en-US" dirty="0" err="1" smtClean="0"/>
              <a:t>Hasselblad</a:t>
            </a:r>
            <a:r>
              <a:rPr lang="en-US" dirty="0" smtClean="0"/>
              <a:t> Series, and he annotated and signed it on the back for the present owner in 1979.</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609600"/>
            <a:ext cx="7620000" cy="4991100"/>
          </a:xfrm>
          <a:prstGeom prst="rect">
            <a:avLst/>
          </a:prstGeom>
        </p:spPr>
      </p:pic>
      <p:sp>
        <p:nvSpPr>
          <p:cNvPr id="3" name="TextBox 2"/>
          <p:cNvSpPr txBox="1"/>
          <p:nvPr/>
        </p:nvSpPr>
        <p:spPr>
          <a:xfrm>
            <a:off x="1981200" y="5943600"/>
            <a:ext cx="6400800" cy="646331"/>
          </a:xfrm>
          <a:prstGeom prst="rect">
            <a:avLst/>
          </a:prstGeom>
          <a:noFill/>
        </p:spPr>
        <p:txBody>
          <a:bodyPr wrap="square" rtlCol="0">
            <a:spAutoFit/>
          </a:bodyPr>
          <a:lstStyle/>
          <a:p>
            <a:pPr algn="r"/>
            <a:r>
              <a:rPr lang="en-US" sz="1200" b="1" dirty="0" smtClean="0"/>
              <a:t>Scott Mutter (U.S., </a:t>
            </a:r>
            <a:r>
              <a:rPr lang="en-US" sz="1200" b="1" dirty="0" err="1" smtClean="0"/>
              <a:t>b</a:t>
            </a:r>
            <a:r>
              <a:rPr lang="en-US" sz="1200" b="1" dirty="0" smtClean="0"/>
              <a:t>. 1944): Untitled (Forest)</a:t>
            </a:r>
          </a:p>
          <a:p>
            <a:pPr algn="r"/>
            <a:endParaRPr lang="en-US" sz="1200" dirty="0" smtClean="0"/>
          </a:p>
          <a:p>
            <a:pPr algn="r"/>
            <a:r>
              <a:rPr lang="en-US" sz="1200" dirty="0" err="1" smtClean="0"/>
              <a:t>Gelatine</a:t>
            </a:r>
            <a:r>
              <a:rPr lang="en-US" sz="1200" dirty="0" smtClean="0"/>
              <a:t>-Silver Print Photomontage, 11 </a:t>
            </a:r>
            <a:r>
              <a:rPr lang="en-US" sz="1200" dirty="0" err="1" smtClean="0"/>
              <a:t>x</a:t>
            </a:r>
            <a:r>
              <a:rPr lang="en-US" sz="1200" dirty="0" smtClean="0"/>
              <a:t> 14 inches, 1975</a:t>
            </a:r>
            <a:endParaRPr lang="en-US" sz="1200" dirty="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685800" y="762000"/>
            <a:ext cx="7467600" cy="5078314"/>
          </a:xfrm>
          <a:prstGeom prst="rect">
            <a:avLst/>
          </a:prstGeom>
        </p:spPr>
        <p:txBody>
          <a:bodyPr wrap="square">
            <a:spAutoFit/>
          </a:bodyPr>
          <a:lstStyle/>
          <a:p>
            <a:r>
              <a:rPr lang="en-US" dirty="0" smtClean="0"/>
              <a:t>While others use the techniques of photomontage for shock effect, Mutter creates worlds that can best be described as "hyper-realistic." Many of his images give the viewer a sense of </a:t>
            </a:r>
            <a:r>
              <a:rPr lang="en-US" dirty="0" err="1" smtClean="0"/>
              <a:t>deja</a:t>
            </a:r>
            <a:r>
              <a:rPr lang="en-US" dirty="0" smtClean="0"/>
              <a:t>-vu; we feel as if we must have been to these places, that they are as real as they are magical.</a:t>
            </a:r>
          </a:p>
          <a:p>
            <a:endParaRPr lang="en-US" dirty="0" smtClean="0"/>
          </a:p>
          <a:p>
            <a:r>
              <a:rPr lang="en-US" dirty="0" smtClean="0"/>
              <a:t>    Always on the edge of Mutter's works is an eerie, apocalyptic feeling. This aura comes from Mutter's interest in the two forces that act upon human beings: the natural world and the world that humans have built around themselves. Mutter achieves the element of surprise by melting the antithetical images together in a realistic way, so that the eye accepts what the head doubts.</a:t>
            </a:r>
          </a:p>
          <a:p>
            <a:endParaRPr lang="en-US" dirty="0" smtClean="0"/>
          </a:p>
          <a:p>
            <a:r>
              <a:rPr lang="en-US" dirty="0" smtClean="0"/>
              <a:t>                        --April Austin, Christian Science Monitor</a:t>
            </a:r>
          </a:p>
          <a:p>
            <a:endParaRPr lang="en-US" dirty="0" smtClean="0"/>
          </a:p>
          <a:p>
            <a:r>
              <a:rPr lang="en-US" dirty="0" smtClean="0"/>
              <a:t>                         </a:t>
            </a:r>
          </a:p>
          <a:p>
            <a:endParaRPr lang="en-US" dirty="0" smtClean="0"/>
          </a:p>
          <a:p>
            <a:r>
              <a:rPr lang="en-US" dirty="0" smtClean="0"/>
              <a:t>"Art is no idle thing," declares Scott Mutter, "people want to see something and be held in wonder."</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565150"/>
            <a:ext cx="7620000" cy="5727700"/>
          </a:xfrm>
          <a:prstGeom prst="rect">
            <a:avLst/>
          </a:prstGeom>
        </p:spPr>
      </p:pic>
      <p:sp>
        <p:nvSpPr>
          <p:cNvPr id="3" name="TextBox 2"/>
          <p:cNvSpPr txBox="1"/>
          <p:nvPr/>
        </p:nvSpPr>
        <p:spPr>
          <a:xfrm>
            <a:off x="3657600" y="6477000"/>
            <a:ext cx="4724400" cy="307777"/>
          </a:xfrm>
          <a:prstGeom prst="rect">
            <a:avLst/>
          </a:prstGeom>
          <a:noFill/>
        </p:spPr>
        <p:txBody>
          <a:bodyPr wrap="square" rtlCol="0">
            <a:spAutoFit/>
          </a:bodyPr>
          <a:lstStyle/>
          <a:p>
            <a:pPr algn="r"/>
            <a:r>
              <a:rPr lang="en-US" sz="1400" dirty="0" smtClean="0"/>
              <a:t>Untitled (Flag).  Scott Mutter: A More Perfect World</a:t>
            </a:r>
            <a:endParaRPr lang="en-US" sz="1400" dirty="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787400"/>
            <a:ext cx="7620000" cy="5283200"/>
          </a:xfrm>
          <a:prstGeom prst="rect">
            <a:avLst/>
          </a:prstGeom>
        </p:spPr>
      </p:pic>
      <p:sp>
        <p:nvSpPr>
          <p:cNvPr id="3" name="TextBox 2"/>
          <p:cNvSpPr txBox="1"/>
          <p:nvPr/>
        </p:nvSpPr>
        <p:spPr>
          <a:xfrm>
            <a:off x="3657600" y="6323111"/>
            <a:ext cx="4724400" cy="307777"/>
          </a:xfrm>
          <a:prstGeom prst="rect">
            <a:avLst/>
          </a:prstGeom>
          <a:noFill/>
        </p:spPr>
        <p:txBody>
          <a:bodyPr wrap="square" rtlCol="0">
            <a:spAutoFit/>
          </a:bodyPr>
          <a:lstStyle/>
          <a:p>
            <a:pPr algn="r"/>
            <a:r>
              <a:rPr lang="en-US" sz="1400" dirty="0" smtClean="0"/>
              <a:t>Time Travelers.  Scott Mutter: A More Perfect World</a:t>
            </a:r>
            <a:endParaRPr lang="en-US" sz="1400" dirty="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0"/>
            <a:ext cx="3040380" cy="6858000"/>
          </a:xfrm>
          <a:prstGeom prst="rect">
            <a:avLst/>
          </a:prstGeom>
        </p:spPr>
      </p:pic>
      <p:sp>
        <p:nvSpPr>
          <p:cNvPr id="3" name="TextBox 2"/>
          <p:cNvSpPr txBox="1"/>
          <p:nvPr/>
        </p:nvSpPr>
        <p:spPr>
          <a:xfrm>
            <a:off x="3657600" y="6477000"/>
            <a:ext cx="4724400" cy="307777"/>
          </a:xfrm>
          <a:prstGeom prst="rect">
            <a:avLst/>
          </a:prstGeom>
          <a:noFill/>
        </p:spPr>
        <p:txBody>
          <a:bodyPr wrap="square" rtlCol="0">
            <a:spAutoFit/>
          </a:bodyPr>
          <a:lstStyle/>
          <a:p>
            <a:pPr algn="r"/>
            <a:r>
              <a:rPr lang="en-US" sz="1400" dirty="0" smtClean="0"/>
              <a:t>Untitled (Column).  Scott Mutter: A More Perfect World</a:t>
            </a:r>
            <a:endParaRPr lang="en-US" sz="1400" dirty="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450850"/>
            <a:ext cx="7620000" cy="5956300"/>
          </a:xfrm>
          <a:prstGeom prst="rect">
            <a:avLst/>
          </a:prstGeom>
        </p:spPr>
      </p:pic>
      <p:sp>
        <p:nvSpPr>
          <p:cNvPr id="3" name="TextBox 2"/>
          <p:cNvSpPr txBox="1"/>
          <p:nvPr/>
        </p:nvSpPr>
        <p:spPr>
          <a:xfrm>
            <a:off x="3657600" y="6477000"/>
            <a:ext cx="4724400" cy="307777"/>
          </a:xfrm>
          <a:prstGeom prst="rect">
            <a:avLst/>
          </a:prstGeom>
          <a:noFill/>
        </p:spPr>
        <p:txBody>
          <a:bodyPr wrap="square" rtlCol="0">
            <a:spAutoFit/>
          </a:bodyPr>
          <a:lstStyle/>
          <a:p>
            <a:pPr algn="r"/>
            <a:r>
              <a:rPr lang="en-US" sz="1400" dirty="0" smtClean="0"/>
              <a:t>Untitled (Guitar).  Scott Mutter: A More Perfect World</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0" y="0"/>
            <a:ext cx="5749290" cy="6858000"/>
          </a:xfrm>
          <a:prstGeom prst="rect">
            <a:avLst/>
          </a:prstGeom>
        </p:spPr>
      </p:pic>
      <p:sp>
        <p:nvSpPr>
          <p:cNvPr id="3" name="TextBox 2"/>
          <p:cNvSpPr txBox="1"/>
          <p:nvPr/>
        </p:nvSpPr>
        <p:spPr>
          <a:xfrm>
            <a:off x="304800" y="762000"/>
            <a:ext cx="2438400" cy="4616649"/>
          </a:xfrm>
          <a:prstGeom prst="rect">
            <a:avLst/>
          </a:prstGeom>
          <a:noFill/>
        </p:spPr>
        <p:txBody>
          <a:bodyPr wrap="square" rtlCol="0">
            <a:spAutoFit/>
          </a:bodyPr>
          <a:lstStyle/>
          <a:p>
            <a:r>
              <a:rPr lang="en-US" sz="1200" b="1" dirty="0" smtClean="0"/>
              <a:t>Unidentified Photographer (U.S.): "Uncle Geo. &amp; Gus"</a:t>
            </a:r>
          </a:p>
          <a:p>
            <a:endParaRPr lang="en-US" sz="1200" dirty="0" smtClean="0"/>
          </a:p>
          <a:p>
            <a:r>
              <a:rPr lang="en-US" sz="1200" dirty="0" smtClean="0"/>
              <a:t>Daguerreotype, sixth-plate size ( 2.75 </a:t>
            </a:r>
            <a:r>
              <a:rPr lang="en-US" sz="1200" dirty="0" err="1" smtClean="0"/>
              <a:t>x</a:t>
            </a:r>
            <a:r>
              <a:rPr lang="en-US" sz="1200" dirty="0" smtClean="0"/>
              <a:t> 3.25 inches), circa 1853</a:t>
            </a:r>
          </a:p>
          <a:p>
            <a:endParaRPr lang="en-US" dirty="0" smtClean="0"/>
          </a:p>
          <a:p>
            <a:r>
              <a:rPr lang="en-US" dirty="0" smtClean="0"/>
              <a:t> </a:t>
            </a:r>
          </a:p>
          <a:p>
            <a:endParaRPr lang="en-US" dirty="0" smtClean="0"/>
          </a:p>
          <a:p>
            <a:r>
              <a:rPr lang="en-US" dirty="0" smtClean="0"/>
              <a:t>            "A portrait of such tremendous sensitivity that it reaches out to us with both the power of art and that unique power of photography which constantly reminds us that what we see actually happened."</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72180" y="0"/>
            <a:ext cx="4789170" cy="6858000"/>
          </a:xfrm>
          <a:prstGeom prst="rect">
            <a:avLst/>
          </a:prstGeom>
        </p:spPr>
      </p:pic>
      <p:sp>
        <p:nvSpPr>
          <p:cNvPr id="3" name="TextBox 2"/>
          <p:cNvSpPr txBox="1"/>
          <p:nvPr/>
        </p:nvSpPr>
        <p:spPr>
          <a:xfrm>
            <a:off x="-990600" y="6169223"/>
            <a:ext cx="4724400" cy="523220"/>
          </a:xfrm>
          <a:prstGeom prst="rect">
            <a:avLst/>
          </a:prstGeom>
          <a:noFill/>
        </p:spPr>
        <p:txBody>
          <a:bodyPr wrap="square" rtlCol="0">
            <a:spAutoFit/>
          </a:bodyPr>
          <a:lstStyle/>
          <a:p>
            <a:pPr algn="r"/>
            <a:r>
              <a:rPr lang="en-US" sz="1400" dirty="0" smtClean="0"/>
              <a:t>Untitled (Knight).  </a:t>
            </a:r>
          </a:p>
          <a:p>
            <a:pPr algn="r"/>
            <a:r>
              <a:rPr lang="en-US" sz="1400" dirty="0" smtClean="0"/>
              <a:t>Scott Mutter: A More Perfect World</a:t>
            </a:r>
            <a:endParaRPr lang="en-US" sz="1400" dirty="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457200"/>
            <a:ext cx="7620000" cy="5410200"/>
          </a:xfrm>
          <a:prstGeom prst="rect">
            <a:avLst/>
          </a:prstGeom>
        </p:spPr>
      </p:pic>
      <p:sp>
        <p:nvSpPr>
          <p:cNvPr id="3" name="TextBox 2"/>
          <p:cNvSpPr txBox="1"/>
          <p:nvPr/>
        </p:nvSpPr>
        <p:spPr>
          <a:xfrm>
            <a:off x="3657600" y="6169223"/>
            <a:ext cx="4724400" cy="307777"/>
          </a:xfrm>
          <a:prstGeom prst="rect">
            <a:avLst/>
          </a:prstGeom>
          <a:noFill/>
        </p:spPr>
        <p:txBody>
          <a:bodyPr wrap="square" rtlCol="0">
            <a:spAutoFit/>
          </a:bodyPr>
          <a:lstStyle/>
          <a:p>
            <a:pPr algn="r"/>
            <a:r>
              <a:rPr lang="en-US" sz="1400" dirty="0" smtClean="0"/>
              <a:t>First and 10.  Scott Mutter: A More Perfect World</a:t>
            </a:r>
            <a:endParaRPr lang="en-US" sz="1400" dirty="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01290" y="0"/>
            <a:ext cx="5269230" cy="6858000"/>
          </a:xfrm>
          <a:prstGeom prst="rect">
            <a:avLst/>
          </a:prstGeom>
        </p:spPr>
      </p:pic>
      <p:sp>
        <p:nvSpPr>
          <p:cNvPr id="4" name="TextBox 3"/>
          <p:cNvSpPr txBox="1"/>
          <p:nvPr/>
        </p:nvSpPr>
        <p:spPr>
          <a:xfrm>
            <a:off x="0" y="6162020"/>
            <a:ext cx="3201290" cy="523220"/>
          </a:xfrm>
          <a:prstGeom prst="rect">
            <a:avLst/>
          </a:prstGeom>
          <a:noFill/>
        </p:spPr>
        <p:txBody>
          <a:bodyPr wrap="square" rtlCol="0">
            <a:spAutoFit/>
          </a:bodyPr>
          <a:lstStyle/>
          <a:p>
            <a:pPr algn="r"/>
            <a:r>
              <a:rPr lang="en-US" sz="1400" dirty="0" smtClean="0"/>
              <a:t>Untitled (Chandelier).  </a:t>
            </a:r>
          </a:p>
          <a:p>
            <a:pPr algn="r"/>
            <a:r>
              <a:rPr lang="en-US" sz="1400" dirty="0" smtClean="0"/>
              <a:t>Scott Mutter: A More Perfect World</a:t>
            </a:r>
            <a:endParaRPr lang="en-US" sz="1400" dirty="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228600"/>
            <a:ext cx="4408551" cy="6629400"/>
          </a:xfrm>
          <a:prstGeom prst="rect">
            <a:avLst/>
          </a:prstGeom>
        </p:spPr>
      </p:pic>
      <p:sp>
        <p:nvSpPr>
          <p:cNvPr id="3" name="TextBox 2"/>
          <p:cNvSpPr txBox="1"/>
          <p:nvPr/>
        </p:nvSpPr>
        <p:spPr>
          <a:xfrm>
            <a:off x="3962400" y="5953780"/>
            <a:ext cx="4724400" cy="523220"/>
          </a:xfrm>
          <a:prstGeom prst="rect">
            <a:avLst/>
          </a:prstGeom>
          <a:noFill/>
        </p:spPr>
        <p:txBody>
          <a:bodyPr wrap="square" rtlCol="0">
            <a:spAutoFit/>
          </a:bodyPr>
          <a:lstStyle/>
          <a:p>
            <a:pPr algn="r"/>
            <a:r>
              <a:rPr lang="en-US" sz="1400" dirty="0" smtClean="0"/>
              <a:t>Untitled (King Tut).  </a:t>
            </a:r>
          </a:p>
          <a:p>
            <a:pPr algn="r"/>
            <a:r>
              <a:rPr lang="en-US" sz="1400" dirty="0" smtClean="0"/>
              <a:t>Scott Mutter: A More Perfect World</a:t>
            </a:r>
            <a:endParaRPr lang="en-US" sz="1400" dirty="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0"/>
            <a:ext cx="4038600" cy="6864476"/>
          </a:xfrm>
          <a:prstGeom prst="rect">
            <a:avLst/>
          </a:prstGeom>
        </p:spPr>
      </p:pic>
      <p:sp>
        <p:nvSpPr>
          <p:cNvPr id="3" name="TextBox 2"/>
          <p:cNvSpPr txBox="1"/>
          <p:nvPr/>
        </p:nvSpPr>
        <p:spPr>
          <a:xfrm>
            <a:off x="3657600" y="5953780"/>
            <a:ext cx="4724400" cy="523220"/>
          </a:xfrm>
          <a:prstGeom prst="rect">
            <a:avLst/>
          </a:prstGeom>
          <a:noFill/>
        </p:spPr>
        <p:txBody>
          <a:bodyPr wrap="square" rtlCol="0">
            <a:spAutoFit/>
          </a:bodyPr>
          <a:lstStyle/>
          <a:p>
            <a:pPr algn="r"/>
            <a:r>
              <a:rPr lang="en-US" sz="1400" dirty="0" smtClean="0"/>
              <a:t>Untitled (Library).  </a:t>
            </a:r>
          </a:p>
          <a:p>
            <a:pPr algn="r"/>
            <a:r>
              <a:rPr lang="en-US" sz="1400" dirty="0" smtClean="0"/>
              <a:t>Scott Mutter: A More Perfect World</a:t>
            </a:r>
            <a:endParaRPr lang="en-US" sz="1400" dirty="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33800" y="304800"/>
            <a:ext cx="4700085" cy="6362700"/>
          </a:xfrm>
          <a:prstGeom prst="rect">
            <a:avLst/>
          </a:prstGeom>
        </p:spPr>
      </p:pic>
      <p:sp>
        <p:nvSpPr>
          <p:cNvPr id="3" name="TextBox 2"/>
          <p:cNvSpPr txBox="1"/>
          <p:nvPr/>
        </p:nvSpPr>
        <p:spPr>
          <a:xfrm>
            <a:off x="-1143000" y="6129010"/>
            <a:ext cx="4724400" cy="523220"/>
          </a:xfrm>
          <a:prstGeom prst="rect">
            <a:avLst/>
          </a:prstGeom>
          <a:noFill/>
        </p:spPr>
        <p:txBody>
          <a:bodyPr wrap="square" rtlCol="0">
            <a:spAutoFit/>
          </a:bodyPr>
          <a:lstStyle/>
          <a:p>
            <a:pPr algn="r"/>
            <a:r>
              <a:rPr lang="en-US" sz="1400" dirty="0" smtClean="0"/>
              <a:t>Untitled (Escalator).  </a:t>
            </a:r>
          </a:p>
          <a:p>
            <a:pPr algn="r"/>
            <a:r>
              <a:rPr lang="en-US" sz="1400" dirty="0" smtClean="0"/>
              <a:t>Scott Mutter: A More Perfect World</a:t>
            </a:r>
            <a:endParaRPr lang="en-US" sz="1400" dirty="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9266" y="76200"/>
            <a:ext cx="4351655" cy="6781800"/>
          </a:xfrm>
          <a:prstGeom prst="rect">
            <a:avLst/>
          </a:prstGeom>
        </p:spPr>
      </p:pic>
      <p:sp>
        <p:nvSpPr>
          <p:cNvPr id="3" name="TextBox 2"/>
          <p:cNvSpPr txBox="1"/>
          <p:nvPr/>
        </p:nvSpPr>
        <p:spPr>
          <a:xfrm>
            <a:off x="3810000" y="5953780"/>
            <a:ext cx="4724400" cy="523220"/>
          </a:xfrm>
          <a:prstGeom prst="rect">
            <a:avLst/>
          </a:prstGeom>
          <a:noFill/>
        </p:spPr>
        <p:txBody>
          <a:bodyPr wrap="square" rtlCol="0">
            <a:spAutoFit/>
          </a:bodyPr>
          <a:lstStyle/>
          <a:p>
            <a:pPr algn="r"/>
            <a:r>
              <a:rPr lang="en-US" sz="1400" dirty="0" smtClean="0"/>
              <a:t>Untitled (Church Aisle). </a:t>
            </a:r>
          </a:p>
          <a:p>
            <a:pPr algn="r"/>
            <a:r>
              <a:rPr lang="en-US" sz="1400" dirty="0" smtClean="0"/>
              <a:t> Scott Mutter: A More Perfect World</a:t>
            </a:r>
            <a:endParaRPr lang="en-US" sz="1400" dirty="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609600"/>
            <a:ext cx="7620000" cy="4699000"/>
          </a:xfrm>
          <a:prstGeom prst="rect">
            <a:avLst/>
          </a:prstGeom>
        </p:spPr>
      </p:pic>
      <p:sp>
        <p:nvSpPr>
          <p:cNvPr id="3" name="TextBox 2"/>
          <p:cNvSpPr txBox="1"/>
          <p:nvPr/>
        </p:nvSpPr>
        <p:spPr>
          <a:xfrm>
            <a:off x="3657600" y="6169223"/>
            <a:ext cx="4724400" cy="307777"/>
          </a:xfrm>
          <a:prstGeom prst="rect">
            <a:avLst/>
          </a:prstGeom>
          <a:noFill/>
        </p:spPr>
        <p:txBody>
          <a:bodyPr wrap="square" rtlCol="0">
            <a:spAutoFit/>
          </a:bodyPr>
          <a:lstStyle/>
          <a:p>
            <a:pPr algn="r"/>
            <a:r>
              <a:rPr lang="en-US" sz="1400" dirty="0" smtClean="0"/>
              <a:t>Wrigley Field, Chicago.  Scott Mutter: A More Perfect World</a:t>
            </a:r>
            <a:endParaRPr lang="en-US" sz="1400" dirty="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615950"/>
            <a:ext cx="7731806" cy="5708650"/>
          </a:xfrm>
          <a:prstGeom prst="rect">
            <a:avLst/>
          </a:prstGeom>
        </p:spPr>
      </p:pic>
      <p:sp>
        <p:nvSpPr>
          <p:cNvPr id="3" name="TextBox 2"/>
          <p:cNvSpPr txBox="1"/>
          <p:nvPr/>
        </p:nvSpPr>
        <p:spPr>
          <a:xfrm>
            <a:off x="3657600" y="6477000"/>
            <a:ext cx="4724400" cy="307777"/>
          </a:xfrm>
          <a:prstGeom prst="rect">
            <a:avLst/>
          </a:prstGeom>
          <a:noFill/>
        </p:spPr>
        <p:txBody>
          <a:bodyPr wrap="square" rtlCol="0">
            <a:spAutoFit/>
          </a:bodyPr>
          <a:lstStyle/>
          <a:p>
            <a:pPr algn="r"/>
            <a:r>
              <a:rPr lang="en-US" sz="1400" dirty="0" smtClean="0"/>
              <a:t>Untitled (Swan).  Scott Mutter: A More Perfect World</a:t>
            </a:r>
            <a:endParaRPr lang="en-US" sz="1400" dirty="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609600"/>
            <a:ext cx="7620000" cy="5207000"/>
          </a:xfrm>
          <a:prstGeom prst="rect">
            <a:avLst/>
          </a:prstGeom>
        </p:spPr>
      </p:pic>
      <p:sp>
        <p:nvSpPr>
          <p:cNvPr id="3" name="TextBox 2"/>
          <p:cNvSpPr txBox="1"/>
          <p:nvPr/>
        </p:nvSpPr>
        <p:spPr>
          <a:xfrm>
            <a:off x="3657600" y="6477000"/>
            <a:ext cx="4724400" cy="523220"/>
          </a:xfrm>
          <a:prstGeom prst="rect">
            <a:avLst/>
          </a:prstGeom>
          <a:noFill/>
        </p:spPr>
        <p:txBody>
          <a:bodyPr wrap="square" rtlCol="0">
            <a:spAutoFit/>
          </a:bodyPr>
          <a:lstStyle/>
          <a:p>
            <a:pPr algn="r"/>
            <a:r>
              <a:rPr lang="en-US" sz="1400" dirty="0" smtClean="0"/>
              <a:t>Untitled (Fountain of Time).  Scott Mutter: A More Perfect World</a:t>
            </a:r>
            <a:endParaRPr lang="en-US" sz="1400"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457200"/>
            <a:ext cx="4846711" cy="5981700"/>
          </a:xfrm>
          <a:prstGeom prst="rect">
            <a:avLst/>
          </a:prstGeom>
        </p:spPr>
      </p:pic>
      <p:sp>
        <p:nvSpPr>
          <p:cNvPr id="3" name="TextBox 2"/>
          <p:cNvSpPr txBox="1"/>
          <p:nvPr/>
        </p:nvSpPr>
        <p:spPr>
          <a:xfrm>
            <a:off x="5791200" y="457200"/>
            <a:ext cx="3048000" cy="4524316"/>
          </a:xfrm>
          <a:prstGeom prst="rect">
            <a:avLst/>
          </a:prstGeom>
          <a:noFill/>
        </p:spPr>
        <p:txBody>
          <a:bodyPr wrap="square" rtlCol="0">
            <a:spAutoFit/>
          </a:bodyPr>
          <a:lstStyle/>
          <a:p>
            <a:r>
              <a:rPr lang="en-US" sz="1200" b="1" dirty="0" smtClean="0"/>
              <a:t>Alexander </a:t>
            </a:r>
            <a:r>
              <a:rPr lang="en-US" sz="1200" b="1" dirty="0" err="1" smtClean="0"/>
              <a:t>Hesler</a:t>
            </a:r>
            <a:r>
              <a:rPr lang="en-US" sz="1200" b="1" dirty="0" smtClean="0"/>
              <a:t> (Springfield, Illinois): Abraham Lincoln</a:t>
            </a:r>
          </a:p>
          <a:p>
            <a:endParaRPr lang="en-US" sz="1200" dirty="0" smtClean="0"/>
          </a:p>
          <a:p>
            <a:r>
              <a:rPr lang="en-US" sz="1200" dirty="0" smtClean="0"/>
              <a:t>Albumen print, 6.5 </a:t>
            </a:r>
            <a:r>
              <a:rPr lang="en-US" sz="1200" dirty="0" err="1" smtClean="0"/>
              <a:t>x</a:t>
            </a:r>
            <a:r>
              <a:rPr lang="en-US" sz="1200" dirty="0" smtClean="0"/>
              <a:t> 8.5 inches, 1860</a:t>
            </a:r>
          </a:p>
          <a:p>
            <a:endParaRPr lang="en-US" sz="1200" dirty="0" smtClean="0"/>
          </a:p>
          <a:p>
            <a:endParaRPr lang="en-US" sz="1200" dirty="0" smtClean="0"/>
          </a:p>
          <a:p>
            <a:endParaRPr lang="en-US" dirty="0" smtClean="0"/>
          </a:p>
          <a:p>
            <a:r>
              <a:rPr lang="en-US" dirty="0" smtClean="0"/>
              <a:t>One of three photographs taken by </a:t>
            </a:r>
            <a:r>
              <a:rPr lang="en-US" dirty="0" err="1" smtClean="0"/>
              <a:t>Hesler</a:t>
            </a:r>
            <a:r>
              <a:rPr lang="en-US" dirty="0" smtClean="0"/>
              <a:t> during a sitting June 3, while Lincoln was campaigning for the presidency. Of these portraits Lincoln said, "That looks better and expresses me better than any I have ever seen; if it pleases the people I am satisfied.”</a:t>
            </a:r>
          </a:p>
          <a:p>
            <a:r>
              <a:rPr lang="en-US" dirty="0" smtClean="0"/>
              <a:t> </a:t>
            </a: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3000" y="0"/>
            <a:ext cx="4983480" cy="6858000"/>
          </a:xfrm>
          <a:prstGeom prst="rect">
            <a:avLst/>
          </a:prstGeom>
        </p:spPr>
      </p:pic>
      <p:sp>
        <p:nvSpPr>
          <p:cNvPr id="3" name="TextBox 2"/>
          <p:cNvSpPr txBox="1"/>
          <p:nvPr/>
        </p:nvSpPr>
        <p:spPr>
          <a:xfrm>
            <a:off x="4114800" y="5953780"/>
            <a:ext cx="4724400" cy="523220"/>
          </a:xfrm>
          <a:prstGeom prst="rect">
            <a:avLst/>
          </a:prstGeom>
          <a:noFill/>
        </p:spPr>
        <p:txBody>
          <a:bodyPr wrap="square" rtlCol="0">
            <a:spAutoFit/>
          </a:bodyPr>
          <a:lstStyle/>
          <a:p>
            <a:pPr algn="r"/>
            <a:r>
              <a:rPr lang="en-US" sz="1400" dirty="0" smtClean="0"/>
              <a:t>Untitled (Train).  </a:t>
            </a:r>
          </a:p>
          <a:p>
            <a:pPr algn="r"/>
            <a:r>
              <a:rPr lang="en-US" sz="1400" dirty="0" smtClean="0"/>
              <a:t>Scott Mutter: A More Perfect World</a:t>
            </a:r>
            <a:endParaRPr lang="en-US" sz="1400" dirty="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152400"/>
            <a:ext cx="4169687" cy="6388100"/>
          </a:xfrm>
          <a:prstGeom prst="rect">
            <a:avLst/>
          </a:prstGeom>
        </p:spPr>
      </p:pic>
      <p:sp>
        <p:nvSpPr>
          <p:cNvPr id="3" name="TextBox 2"/>
          <p:cNvSpPr txBox="1"/>
          <p:nvPr/>
        </p:nvSpPr>
        <p:spPr>
          <a:xfrm>
            <a:off x="4419600" y="6019800"/>
            <a:ext cx="4724400" cy="307777"/>
          </a:xfrm>
          <a:prstGeom prst="rect">
            <a:avLst/>
          </a:prstGeom>
          <a:noFill/>
        </p:spPr>
        <p:txBody>
          <a:bodyPr wrap="square" rtlCol="0">
            <a:spAutoFit/>
          </a:bodyPr>
          <a:lstStyle/>
          <a:p>
            <a:pPr algn="r"/>
            <a:r>
              <a:rPr lang="en-US" sz="1400" dirty="0" smtClean="0"/>
              <a:t>Untitled (Eagle).  Scott Mutter: A More Perfect World</a:t>
            </a:r>
            <a:endParaRPr lang="en-US" sz="1400" dirty="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1143000"/>
            <a:ext cx="7620000" cy="3962400"/>
          </a:xfrm>
          <a:prstGeom prst="rect">
            <a:avLst/>
          </a:prstGeom>
        </p:spPr>
      </p:pic>
      <p:sp>
        <p:nvSpPr>
          <p:cNvPr id="3" name="TextBox 2"/>
          <p:cNvSpPr txBox="1"/>
          <p:nvPr/>
        </p:nvSpPr>
        <p:spPr>
          <a:xfrm>
            <a:off x="3657600" y="6477000"/>
            <a:ext cx="4724400" cy="307777"/>
          </a:xfrm>
          <a:prstGeom prst="rect">
            <a:avLst/>
          </a:prstGeom>
          <a:noFill/>
        </p:spPr>
        <p:txBody>
          <a:bodyPr wrap="square" rtlCol="0">
            <a:spAutoFit/>
          </a:bodyPr>
          <a:lstStyle/>
          <a:p>
            <a:pPr algn="r"/>
            <a:r>
              <a:rPr lang="en-US" sz="1400" dirty="0" smtClean="0"/>
              <a:t>Untitled (Revolving Door).  Scott Mutter: A More Perfect World</a:t>
            </a:r>
            <a:endParaRPr lang="en-US" sz="1400" dirty="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685800" y="914400"/>
            <a:ext cx="4419600" cy="3416320"/>
          </a:xfrm>
          <a:prstGeom prst="rect">
            <a:avLst/>
          </a:prstGeom>
        </p:spPr>
        <p:txBody>
          <a:bodyPr wrap="square">
            <a:spAutoFit/>
          </a:bodyPr>
          <a:lstStyle/>
          <a:p>
            <a:r>
              <a:rPr lang="en-US" dirty="0" smtClean="0"/>
              <a:t> Three simple techniques account for the majority of manipulated photographs ever made. Composite photographs,  also called photomontages ( below, left) combine images from multiple sources into a single picture. Multiple exposures (below, center) generally are produced on a single negative by a single camera. </a:t>
            </a:r>
          </a:p>
          <a:p>
            <a:r>
              <a:rPr lang="en-US" dirty="0" smtClean="0"/>
              <a:t>Photo collages  (below, right) combine pieces physically cut out of various photographs into a single new picture, sometimes with details changed or added by an artist. </a:t>
            </a:r>
            <a:endParaRPr lang="en-US" dirty="0"/>
          </a:p>
        </p:txBody>
      </p:sp>
      <p:pic>
        <p:nvPicPr>
          <p:cNvPr id="3" name="Picture 2"/>
          <p:cNvPicPr>
            <a:picLocks noChangeAspect="1"/>
          </p:cNvPicPr>
          <p:nvPr/>
        </p:nvPicPr>
        <p:blipFill>
          <a:blip r:embed="rId2"/>
          <a:stretch>
            <a:fillRect/>
          </a:stretch>
        </p:blipFill>
        <p:spPr>
          <a:xfrm>
            <a:off x="5943600" y="914400"/>
            <a:ext cx="2374900" cy="3810000"/>
          </a:xfrm>
          <a:prstGeom prst="rect">
            <a:avLst/>
          </a:prstGeom>
        </p:spPr>
      </p:pic>
      <p:sp>
        <p:nvSpPr>
          <p:cNvPr id="4" name="TextBox 3"/>
          <p:cNvSpPr txBox="1"/>
          <p:nvPr/>
        </p:nvSpPr>
        <p:spPr>
          <a:xfrm>
            <a:off x="5562600" y="5181600"/>
            <a:ext cx="2755900" cy="646331"/>
          </a:xfrm>
          <a:prstGeom prst="rect">
            <a:avLst/>
          </a:prstGeom>
          <a:noFill/>
        </p:spPr>
        <p:txBody>
          <a:bodyPr wrap="square" rtlCol="0">
            <a:spAutoFit/>
          </a:bodyPr>
          <a:lstStyle/>
          <a:p>
            <a:pPr algn="r"/>
            <a:r>
              <a:rPr lang="en-US" sz="1200" dirty="0" smtClean="0"/>
              <a:t>Unidentified photographer (U.S.): Bust portrait of a man in clouds. Albumen cabinet card,  circa 1870.</a:t>
            </a:r>
            <a:endParaRPr lang="en-US" sz="1200" dirty="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1066800"/>
            <a:ext cx="3810000" cy="2743200"/>
          </a:xfrm>
          <a:prstGeom prst="rect">
            <a:avLst/>
          </a:prstGeom>
        </p:spPr>
      </p:pic>
      <p:sp>
        <p:nvSpPr>
          <p:cNvPr id="3" name="TextBox 2"/>
          <p:cNvSpPr txBox="1"/>
          <p:nvPr/>
        </p:nvSpPr>
        <p:spPr>
          <a:xfrm>
            <a:off x="914400" y="4188767"/>
            <a:ext cx="3810000" cy="461665"/>
          </a:xfrm>
          <a:prstGeom prst="rect">
            <a:avLst/>
          </a:prstGeom>
          <a:noFill/>
        </p:spPr>
        <p:txBody>
          <a:bodyPr wrap="square" rtlCol="0">
            <a:spAutoFit/>
          </a:bodyPr>
          <a:lstStyle/>
          <a:p>
            <a:r>
              <a:rPr lang="en-US" sz="1200" b="1" dirty="0" smtClean="0"/>
              <a:t>Abel J. Whalen (active Michigan, 1862-1897): A One-Man Trio. Albumen print cabinet card, circa 1895</a:t>
            </a:r>
            <a:endParaRPr lang="en-US" sz="1200" b="1" dirty="0"/>
          </a:p>
        </p:txBody>
      </p:sp>
      <p:pic>
        <p:nvPicPr>
          <p:cNvPr id="4" name="Picture 3"/>
          <p:cNvPicPr>
            <a:picLocks noChangeAspect="1"/>
          </p:cNvPicPr>
          <p:nvPr/>
        </p:nvPicPr>
        <p:blipFill>
          <a:blip r:embed="rId3"/>
          <a:stretch>
            <a:fillRect/>
          </a:stretch>
        </p:blipFill>
        <p:spPr>
          <a:xfrm>
            <a:off x="6019800" y="1066800"/>
            <a:ext cx="2349500" cy="3810000"/>
          </a:xfrm>
          <a:prstGeom prst="rect">
            <a:avLst/>
          </a:prstGeom>
        </p:spPr>
      </p:pic>
      <p:sp>
        <p:nvSpPr>
          <p:cNvPr id="5" name="TextBox 4"/>
          <p:cNvSpPr txBox="1"/>
          <p:nvPr/>
        </p:nvSpPr>
        <p:spPr>
          <a:xfrm>
            <a:off x="6019800" y="5257800"/>
            <a:ext cx="2349500" cy="830997"/>
          </a:xfrm>
          <a:prstGeom prst="rect">
            <a:avLst/>
          </a:prstGeom>
          <a:noFill/>
        </p:spPr>
        <p:txBody>
          <a:bodyPr wrap="square" rtlCol="0">
            <a:spAutoFit/>
          </a:bodyPr>
          <a:lstStyle/>
          <a:p>
            <a:r>
              <a:rPr lang="en-US" sz="1200" b="1" dirty="0" smtClean="0"/>
              <a:t>Unidentified artist: The Giant Baby. </a:t>
            </a:r>
            <a:r>
              <a:rPr lang="en-US" sz="1200" b="1" dirty="0" err="1" smtClean="0"/>
              <a:t>Photocollage</a:t>
            </a:r>
            <a:r>
              <a:rPr lang="en-US" sz="1200" b="1" dirty="0" smtClean="0"/>
              <a:t> on a carte de </a:t>
            </a:r>
            <a:r>
              <a:rPr lang="en-US" sz="1200" b="1" dirty="0" err="1" smtClean="0"/>
              <a:t>visite</a:t>
            </a:r>
            <a:r>
              <a:rPr lang="en-US" sz="1200" b="1" dirty="0" smtClean="0"/>
              <a:t> portrait by Bassano of London, circa  1865</a:t>
            </a:r>
            <a:endParaRPr lang="en-US" sz="1200" b="1" dirty="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800" y="2209800"/>
            <a:ext cx="2235200" cy="3175000"/>
          </a:xfrm>
          <a:prstGeom prst="rect">
            <a:avLst/>
          </a:prstGeom>
        </p:spPr>
      </p:pic>
      <p:pic>
        <p:nvPicPr>
          <p:cNvPr id="4" name="Picture 3"/>
          <p:cNvPicPr>
            <a:picLocks noChangeAspect="1"/>
          </p:cNvPicPr>
          <p:nvPr/>
        </p:nvPicPr>
        <p:blipFill>
          <a:blip r:embed="rId3"/>
          <a:stretch>
            <a:fillRect/>
          </a:stretch>
        </p:blipFill>
        <p:spPr>
          <a:xfrm>
            <a:off x="3409950" y="2209800"/>
            <a:ext cx="2324100" cy="3175000"/>
          </a:xfrm>
          <a:prstGeom prst="rect">
            <a:avLst/>
          </a:prstGeom>
        </p:spPr>
      </p:pic>
      <p:pic>
        <p:nvPicPr>
          <p:cNvPr id="5" name="Picture 4"/>
          <p:cNvPicPr>
            <a:picLocks noChangeAspect="1"/>
          </p:cNvPicPr>
          <p:nvPr/>
        </p:nvPicPr>
        <p:blipFill>
          <a:blip r:embed="rId4"/>
          <a:stretch>
            <a:fillRect/>
          </a:stretch>
        </p:blipFill>
        <p:spPr>
          <a:xfrm>
            <a:off x="6248400" y="1752600"/>
            <a:ext cx="2717800" cy="3810000"/>
          </a:xfrm>
          <a:prstGeom prst="rect">
            <a:avLst/>
          </a:prstGeom>
        </p:spPr>
      </p:pic>
      <p:sp>
        <p:nvSpPr>
          <p:cNvPr id="6" name="TextBox 5"/>
          <p:cNvSpPr txBox="1"/>
          <p:nvPr/>
        </p:nvSpPr>
        <p:spPr>
          <a:xfrm>
            <a:off x="685800" y="304800"/>
            <a:ext cx="8001000" cy="1384995"/>
          </a:xfrm>
          <a:prstGeom prst="rect">
            <a:avLst/>
          </a:prstGeom>
          <a:noFill/>
        </p:spPr>
        <p:txBody>
          <a:bodyPr wrap="square" rtlCol="0">
            <a:spAutoFit/>
          </a:bodyPr>
          <a:lstStyle/>
          <a:p>
            <a:r>
              <a:rPr lang="en-US" sz="1400" dirty="0" smtClean="0"/>
              <a:t>Composites (Photomontages)</a:t>
            </a:r>
          </a:p>
          <a:p>
            <a:endParaRPr lang="en-US" sz="1400" dirty="0" smtClean="0"/>
          </a:p>
          <a:p>
            <a:r>
              <a:rPr lang="en-US" sz="1400" dirty="0" smtClean="0"/>
              <a:t>    Beginning in England with the works of Oscar G. </a:t>
            </a:r>
            <a:r>
              <a:rPr lang="en-US" sz="1400" dirty="0" err="1" smtClean="0"/>
              <a:t>Rejlander</a:t>
            </a:r>
            <a:r>
              <a:rPr lang="en-US" sz="1400" dirty="0" smtClean="0"/>
              <a:t> and Henry Peach Robinson, composites were used to make ambitious large-scale exhibition photographs as early as the 1850s. The techniques used were soon employed around the world. Here are two examples reconstructing the methods used for making photomontages.</a:t>
            </a:r>
            <a:endParaRPr lang="en-US" sz="1400" dirty="0"/>
          </a:p>
        </p:txBody>
      </p:sp>
      <p:sp>
        <p:nvSpPr>
          <p:cNvPr id="7" name="TextBox 6"/>
          <p:cNvSpPr txBox="1"/>
          <p:nvPr/>
        </p:nvSpPr>
        <p:spPr>
          <a:xfrm>
            <a:off x="685800" y="5562600"/>
            <a:ext cx="2235200" cy="830997"/>
          </a:xfrm>
          <a:prstGeom prst="rect">
            <a:avLst/>
          </a:prstGeom>
          <a:noFill/>
        </p:spPr>
        <p:txBody>
          <a:bodyPr wrap="square" rtlCol="0">
            <a:spAutoFit/>
          </a:bodyPr>
          <a:lstStyle/>
          <a:p>
            <a:r>
              <a:rPr lang="en-US" sz="1200" dirty="0" smtClean="0"/>
              <a:t>The photographer begins by making a print of the fan, covering the central area to leave it blank.</a:t>
            </a:r>
            <a:endParaRPr lang="en-US" sz="1200" dirty="0"/>
          </a:p>
        </p:txBody>
      </p:sp>
      <p:sp>
        <p:nvSpPr>
          <p:cNvPr id="8" name="TextBox 7"/>
          <p:cNvSpPr txBox="1"/>
          <p:nvPr/>
        </p:nvSpPr>
        <p:spPr>
          <a:xfrm>
            <a:off x="3409950" y="5562600"/>
            <a:ext cx="2324100" cy="830997"/>
          </a:xfrm>
          <a:prstGeom prst="rect">
            <a:avLst/>
          </a:prstGeom>
          <a:noFill/>
        </p:spPr>
        <p:txBody>
          <a:bodyPr wrap="square" rtlCol="0">
            <a:spAutoFit/>
          </a:bodyPr>
          <a:lstStyle/>
          <a:p>
            <a:r>
              <a:rPr lang="en-US" sz="1200" dirty="0" smtClean="0"/>
              <a:t>Before the photograph is fixed, the portrait negative is put in place and the print is exposed again. </a:t>
            </a:r>
            <a:endParaRPr lang="en-US" sz="1200" dirty="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85800" y="762000"/>
            <a:ext cx="4267200" cy="5262980"/>
          </a:xfrm>
          <a:prstGeom prst="rect">
            <a:avLst/>
          </a:prstGeom>
          <a:noFill/>
        </p:spPr>
        <p:txBody>
          <a:bodyPr wrap="square" rtlCol="0">
            <a:spAutoFit/>
          </a:bodyPr>
          <a:lstStyle/>
          <a:p>
            <a:r>
              <a:rPr lang="en-US" sz="2400" b="1" dirty="0" smtClean="0"/>
              <a:t>How to Visit Niagara Falls </a:t>
            </a:r>
          </a:p>
          <a:p>
            <a:r>
              <a:rPr lang="en-US" sz="2400" b="1" dirty="0" smtClean="0"/>
              <a:t>Without Leaving Home</a:t>
            </a:r>
          </a:p>
          <a:p>
            <a:endParaRPr lang="en-US" dirty="0" smtClean="0"/>
          </a:p>
          <a:p>
            <a:r>
              <a:rPr lang="en-US" dirty="0" smtClean="0"/>
              <a:t>    With the advent of dry plates in the 1880s, it became possible to capture water scenes with dramatic breaking waves. Here, an unknown photographer has leveraged that achievement -- either by taking such a negative or by purchasing one -- and then using it as a background for studio portraits. While it seems likely that this image was created near Niagara Falls, it is possible that the studio portrait could have been made anywhere, and then combined into a personalized souvenir. The process begins by taking an ordinary portrait, perhaps in a corner of the studio with natural-looking rocks in the foreground. </a:t>
            </a:r>
            <a:endParaRPr lang="en-US" dirty="0"/>
          </a:p>
        </p:txBody>
      </p:sp>
      <p:pic>
        <p:nvPicPr>
          <p:cNvPr id="3" name="Picture 2"/>
          <p:cNvPicPr>
            <a:picLocks noChangeAspect="1"/>
          </p:cNvPicPr>
          <p:nvPr/>
        </p:nvPicPr>
        <p:blipFill>
          <a:blip r:embed="rId2"/>
          <a:stretch>
            <a:fillRect/>
          </a:stretch>
        </p:blipFill>
        <p:spPr>
          <a:xfrm>
            <a:off x="5638800" y="1377950"/>
            <a:ext cx="2819400" cy="41021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838200"/>
            <a:ext cx="2819400" cy="4102100"/>
          </a:xfrm>
          <a:prstGeom prst="rect">
            <a:avLst/>
          </a:prstGeom>
        </p:spPr>
      </p:pic>
      <p:pic>
        <p:nvPicPr>
          <p:cNvPr id="3" name="Picture 2"/>
          <p:cNvPicPr>
            <a:picLocks noChangeAspect="1"/>
          </p:cNvPicPr>
          <p:nvPr/>
        </p:nvPicPr>
        <p:blipFill>
          <a:blip r:embed="rId3"/>
          <a:stretch>
            <a:fillRect/>
          </a:stretch>
        </p:blipFill>
        <p:spPr>
          <a:xfrm>
            <a:off x="5257800" y="838200"/>
            <a:ext cx="2959100" cy="4445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0800" y="1377950"/>
            <a:ext cx="3035300" cy="4102100"/>
          </a:xfrm>
          <a:prstGeom prst="rect">
            <a:avLst/>
          </a:prstGeom>
        </p:spPr>
      </p:pic>
      <p:pic>
        <p:nvPicPr>
          <p:cNvPr id="3" name="Picture 2"/>
          <p:cNvPicPr>
            <a:picLocks noChangeAspect="1"/>
          </p:cNvPicPr>
          <p:nvPr/>
        </p:nvPicPr>
        <p:blipFill>
          <a:blip r:embed="rId3"/>
          <a:stretch>
            <a:fillRect/>
          </a:stretch>
        </p:blipFill>
        <p:spPr>
          <a:xfrm>
            <a:off x="5867400" y="1206500"/>
            <a:ext cx="2959100" cy="4445000"/>
          </a:xfrm>
          <a:prstGeom prst="rect">
            <a:avLst/>
          </a:prstGeom>
        </p:spPr>
      </p:pic>
      <p:sp>
        <p:nvSpPr>
          <p:cNvPr id="4" name="TextBox 3"/>
          <p:cNvSpPr txBox="1"/>
          <p:nvPr/>
        </p:nvSpPr>
        <p:spPr>
          <a:xfrm>
            <a:off x="228600" y="1377950"/>
            <a:ext cx="1981200" cy="4247317"/>
          </a:xfrm>
          <a:prstGeom prst="rect">
            <a:avLst/>
          </a:prstGeom>
          <a:noFill/>
        </p:spPr>
        <p:txBody>
          <a:bodyPr wrap="square" rtlCol="0">
            <a:spAutoFit/>
          </a:bodyPr>
          <a:lstStyle/>
          <a:p>
            <a:pPr algn="r"/>
            <a:r>
              <a:rPr lang="en-US" dirty="0" smtClean="0"/>
              <a:t>Next, the negative showing the man on the rocks is printed onto the same piece of photographic paper as the background. Since everything else is covered with opaque paint, only the figure will print -- fitting neatly into the hole left for it by the mask.</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0" y="1631950"/>
            <a:ext cx="3810000" cy="3594100"/>
          </a:xfrm>
          <a:prstGeom prst="rect">
            <a:avLst/>
          </a:prstGeom>
        </p:spPr>
      </p:pic>
      <p:sp>
        <p:nvSpPr>
          <p:cNvPr id="3" name="TextBox 2"/>
          <p:cNvSpPr txBox="1"/>
          <p:nvPr/>
        </p:nvSpPr>
        <p:spPr>
          <a:xfrm>
            <a:off x="381000" y="914400"/>
            <a:ext cx="3733800" cy="5078314"/>
          </a:xfrm>
          <a:prstGeom prst="rect">
            <a:avLst/>
          </a:prstGeom>
          <a:noFill/>
        </p:spPr>
        <p:txBody>
          <a:bodyPr wrap="square" rtlCol="0">
            <a:spAutoFit/>
          </a:bodyPr>
          <a:lstStyle/>
          <a:p>
            <a:r>
              <a:rPr lang="en-US" dirty="0" smtClean="0"/>
              <a:t> The first ghosts in photographs were the result of accidents. During a long exposure--such as those required in photography's infancy--a person who stood still would register as clearly as a building. But a person who moved out of camera range after only a portion of the exposure was completed would instead appear as a see-through blur. It happened with the lamplighter in this detail from a photograph by the London Stereoscopic Company.</a:t>
            </a:r>
          </a:p>
          <a:p>
            <a:endParaRPr lang="en-US" dirty="0" smtClean="0"/>
          </a:p>
          <a:p>
            <a:r>
              <a:rPr lang="en-US" dirty="0" smtClean="0"/>
              <a:t>    To the right, another figure can be seen--a gawker who did not stay around long enough to be immortalized by the camera.</a:t>
            </a:r>
            <a:endParaRPr lang="en-US" dirty="0"/>
          </a:p>
        </p:txBody>
      </p:sp>
      <p:sp>
        <p:nvSpPr>
          <p:cNvPr id="4" name="TextBox 3"/>
          <p:cNvSpPr txBox="1"/>
          <p:nvPr/>
        </p:nvSpPr>
        <p:spPr>
          <a:xfrm>
            <a:off x="4572000" y="304800"/>
            <a:ext cx="3810000" cy="461665"/>
          </a:xfrm>
          <a:prstGeom prst="rect">
            <a:avLst/>
          </a:prstGeom>
          <a:noFill/>
        </p:spPr>
        <p:txBody>
          <a:bodyPr wrap="square" rtlCol="0">
            <a:spAutoFit/>
          </a:bodyPr>
          <a:lstStyle/>
          <a:p>
            <a:r>
              <a:rPr lang="en-US" sz="2400" b="1" dirty="0" smtClean="0"/>
              <a:t>Ghosts. Do You Believe?</a:t>
            </a:r>
            <a:endParaRPr lang="en-US" sz="2400" b="1" dirty="0"/>
          </a:p>
        </p:txBody>
      </p:sp>
      <p:sp>
        <p:nvSpPr>
          <p:cNvPr id="5" name="TextBox 4"/>
          <p:cNvSpPr txBox="1"/>
          <p:nvPr/>
        </p:nvSpPr>
        <p:spPr>
          <a:xfrm>
            <a:off x="4572000" y="5715000"/>
            <a:ext cx="3810000" cy="369332"/>
          </a:xfrm>
          <a:prstGeom prst="rect">
            <a:avLst/>
          </a:prstGeom>
          <a:noFill/>
        </p:spPr>
        <p:txBody>
          <a:bodyPr wrap="square" rtlCol="0">
            <a:spAutoFit/>
          </a:bodyPr>
          <a:lstStyle/>
          <a:p>
            <a:r>
              <a:rPr lang="en-US" b="1" dirty="0" smtClean="0"/>
              <a:t>The Vanishing Lamplighter</a:t>
            </a:r>
            <a:endParaRPr lang="en-US" b="1"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371600" y="1219200"/>
            <a:ext cx="6781800" cy="2308324"/>
          </a:xfrm>
          <a:prstGeom prst="rect">
            <a:avLst/>
          </a:prstGeom>
          <a:noFill/>
        </p:spPr>
        <p:txBody>
          <a:bodyPr wrap="square" rtlCol="0">
            <a:spAutoFit/>
          </a:bodyPr>
          <a:lstStyle/>
          <a:p>
            <a:r>
              <a:rPr lang="en-US" dirty="0" smtClean="0"/>
              <a:t> Lincoln's law partner, William Herndon, was more specific about this noble pose: "There is a peculiar curve of the lower lip, the lone mole on the right cheek, and a pose of the head so essentially </a:t>
            </a:r>
            <a:r>
              <a:rPr lang="en-US" dirty="0" err="1" smtClean="0"/>
              <a:t>Lincolnian</a:t>
            </a:r>
            <a:r>
              <a:rPr lang="en-US" dirty="0" smtClean="0"/>
              <a:t>; no other artist has ever caught it."</a:t>
            </a:r>
          </a:p>
          <a:p>
            <a:endParaRPr lang="en-US" dirty="0" smtClean="0"/>
          </a:p>
          <a:p>
            <a:r>
              <a:rPr lang="en-US" dirty="0" smtClean="0"/>
              <a:t>        This print was made late in the nineteenth century by George B. Ayres. The negative for this image survives in the Smithsonian Institution, although it is now shattered</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29200" y="1524000"/>
            <a:ext cx="3606800" cy="3810000"/>
          </a:xfrm>
          <a:prstGeom prst="rect">
            <a:avLst/>
          </a:prstGeom>
        </p:spPr>
      </p:pic>
      <p:sp>
        <p:nvSpPr>
          <p:cNvPr id="3" name="TextBox 2"/>
          <p:cNvSpPr txBox="1"/>
          <p:nvPr/>
        </p:nvSpPr>
        <p:spPr>
          <a:xfrm>
            <a:off x="533400" y="762000"/>
            <a:ext cx="4114800" cy="5355313"/>
          </a:xfrm>
          <a:prstGeom prst="rect">
            <a:avLst/>
          </a:prstGeom>
          <a:noFill/>
        </p:spPr>
        <p:txBody>
          <a:bodyPr wrap="square" rtlCol="0">
            <a:spAutoFit/>
          </a:bodyPr>
          <a:lstStyle/>
          <a:p>
            <a:r>
              <a:rPr lang="en-US" dirty="0" smtClean="0"/>
              <a:t>In his landmark 1856 book on 3-D photography, The Stereoscope, the optical scientist Sir David Brewster suggested:</a:t>
            </a:r>
          </a:p>
          <a:p>
            <a:endParaRPr lang="en-US" dirty="0" smtClean="0"/>
          </a:p>
          <a:p>
            <a:r>
              <a:rPr lang="en-US" dirty="0" smtClean="0"/>
              <a:t>For the purpose of amusement, the photographer may carry us even into the realms of the supernatural. His art enables him to give a spiritual appearance to one or more of his figures, and to exhibit them as "thin air" amid the solid realities of the stereoscopic picture.</a:t>
            </a:r>
          </a:p>
          <a:p>
            <a:endParaRPr lang="en-US" dirty="0" smtClean="0"/>
          </a:p>
          <a:p>
            <a:r>
              <a:rPr lang="en-US" dirty="0" smtClean="0"/>
              <a:t>The first firm to mass-market 3-D images, the London Stereoscopic Company, published views (like the one above), entitled "The Ghost in the Stereoscope." Produced in the late 1850s, they often carry a printed acknowledgement of Brewster's contribution.</a:t>
            </a:r>
            <a:endParaRPr lang="en-US" dirty="0"/>
          </a:p>
        </p:txBody>
      </p:sp>
      <p:sp>
        <p:nvSpPr>
          <p:cNvPr id="4" name="TextBox 3"/>
          <p:cNvSpPr txBox="1"/>
          <p:nvPr/>
        </p:nvSpPr>
        <p:spPr>
          <a:xfrm>
            <a:off x="5029200" y="533400"/>
            <a:ext cx="3606800" cy="369332"/>
          </a:xfrm>
          <a:prstGeom prst="rect">
            <a:avLst/>
          </a:prstGeom>
          <a:noFill/>
        </p:spPr>
        <p:txBody>
          <a:bodyPr wrap="square" rtlCol="0">
            <a:spAutoFit/>
          </a:bodyPr>
          <a:lstStyle/>
          <a:p>
            <a:r>
              <a:rPr lang="en-US" b="1" dirty="0" smtClean="0"/>
              <a:t>The Ghost in the Stereoscope</a:t>
            </a:r>
            <a:endParaRPr lang="en-US" b="1" dirty="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9000" y="228600"/>
            <a:ext cx="5383384" cy="6451600"/>
          </a:xfrm>
          <a:prstGeom prst="rect">
            <a:avLst/>
          </a:prstGeom>
        </p:spPr>
      </p:pic>
      <p:sp>
        <p:nvSpPr>
          <p:cNvPr id="3" name="TextBox 2"/>
          <p:cNvSpPr txBox="1"/>
          <p:nvPr/>
        </p:nvSpPr>
        <p:spPr>
          <a:xfrm>
            <a:off x="457200" y="381000"/>
            <a:ext cx="2590800" cy="6001641"/>
          </a:xfrm>
          <a:prstGeom prst="rect">
            <a:avLst/>
          </a:prstGeom>
          <a:noFill/>
        </p:spPr>
        <p:txBody>
          <a:bodyPr wrap="square" rtlCol="0">
            <a:spAutoFit/>
          </a:bodyPr>
          <a:lstStyle/>
          <a:p>
            <a:pPr algn="r"/>
            <a:r>
              <a:rPr lang="en-US" sz="1200" b="1" dirty="0" smtClean="0"/>
              <a:t> Unidentified Photographer (U.S.)</a:t>
            </a:r>
          </a:p>
          <a:p>
            <a:pPr algn="r"/>
            <a:endParaRPr lang="en-US" sz="1200" dirty="0" smtClean="0"/>
          </a:p>
          <a:p>
            <a:pPr algn="r"/>
            <a:r>
              <a:rPr lang="en-US" sz="1200" dirty="0" smtClean="0"/>
              <a:t> Woman with Daisies and Spirit</a:t>
            </a:r>
          </a:p>
          <a:p>
            <a:pPr algn="r"/>
            <a:endParaRPr lang="en-US" sz="1200" dirty="0" smtClean="0"/>
          </a:p>
          <a:p>
            <a:pPr algn="r"/>
            <a:r>
              <a:rPr lang="en-US" sz="1200" dirty="0" smtClean="0"/>
              <a:t> Tintype, Sixth-plate ( 2.75 </a:t>
            </a:r>
            <a:r>
              <a:rPr lang="en-US" sz="1200" dirty="0" err="1" smtClean="0"/>
              <a:t>x</a:t>
            </a:r>
            <a:r>
              <a:rPr lang="en-US" sz="1200" dirty="0" smtClean="0"/>
              <a:t> 3.25 inches )</a:t>
            </a:r>
          </a:p>
          <a:p>
            <a:pPr algn="r"/>
            <a:endParaRPr lang="en-US" sz="1200" dirty="0" smtClean="0"/>
          </a:p>
          <a:p>
            <a:pPr algn="r"/>
            <a:r>
              <a:rPr lang="en-US" sz="1200" dirty="0" smtClean="0"/>
              <a:t>circa 1875</a:t>
            </a:r>
          </a:p>
          <a:p>
            <a:pPr algn="r"/>
            <a:endParaRPr lang="en-US" sz="1200" dirty="0" smtClean="0"/>
          </a:p>
          <a:p>
            <a:pPr algn="r"/>
            <a:r>
              <a:rPr lang="en-US" sz="1200" dirty="0" smtClean="0"/>
              <a:t>This beautifully-executed image is remarkable in several ways. The posing is dramatic, making the composition compelling for more than the "special effect" of the ghost. From a technical standpoint, this is a highly unusual photograph. Tintypes were made directly on a painted metal plate, without the use of a negative, thus eliminating the possibility of most forms of darkroom manipulation. In addition, the image needed to be exposed and developed before the sensitive coating on the plate had time to dry out. For that reason, the woman who is being "haunted" must have been a knowing participant in the production of this picture. She would have been required to hold her position for an exposure lasting several seconds; part of the way through that exposure, the shrouded figure would have stepped out of the frame.</a:t>
            </a:r>
            <a:endParaRPr lang="en-US" sz="1200" dirty="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75454" y="0"/>
            <a:ext cx="4368546" cy="6934200"/>
          </a:xfrm>
          <a:prstGeom prst="rect">
            <a:avLst/>
          </a:prstGeom>
        </p:spPr>
      </p:pic>
      <p:sp>
        <p:nvSpPr>
          <p:cNvPr id="3" name="TextBox 2"/>
          <p:cNvSpPr txBox="1"/>
          <p:nvPr/>
        </p:nvSpPr>
        <p:spPr>
          <a:xfrm>
            <a:off x="304800" y="533400"/>
            <a:ext cx="4114800" cy="3970317"/>
          </a:xfrm>
          <a:prstGeom prst="rect">
            <a:avLst/>
          </a:prstGeom>
          <a:noFill/>
        </p:spPr>
        <p:txBody>
          <a:bodyPr wrap="square" rtlCol="0">
            <a:spAutoFit/>
          </a:bodyPr>
          <a:lstStyle/>
          <a:p>
            <a:r>
              <a:rPr lang="en-US" sz="1200" b="1" dirty="0" smtClean="0"/>
              <a:t> Phillips Bros. (A. H. Phillips and A. T. Phillips), Pontiac, Michigan</a:t>
            </a:r>
          </a:p>
          <a:p>
            <a:endParaRPr lang="en-US" sz="1200" dirty="0" smtClean="0"/>
          </a:p>
          <a:p>
            <a:r>
              <a:rPr lang="en-US" sz="1200" b="1" dirty="0" smtClean="0"/>
              <a:t>Man Reading with Female Spirit Behind</a:t>
            </a:r>
          </a:p>
          <a:p>
            <a:endParaRPr lang="en-US" sz="1200" dirty="0" smtClean="0"/>
          </a:p>
          <a:p>
            <a:r>
              <a:rPr lang="en-US" sz="1200" dirty="0" smtClean="0"/>
              <a:t>Albumen carte de </a:t>
            </a:r>
            <a:r>
              <a:rPr lang="en-US" sz="1200" dirty="0" err="1" smtClean="0"/>
              <a:t>visite</a:t>
            </a:r>
            <a:r>
              <a:rPr lang="en-US" sz="1200" dirty="0" smtClean="0"/>
              <a:t>, 2.25 </a:t>
            </a:r>
            <a:r>
              <a:rPr lang="en-US" sz="1200" dirty="0" err="1" smtClean="0"/>
              <a:t>x</a:t>
            </a:r>
            <a:r>
              <a:rPr lang="en-US" sz="1200" dirty="0" smtClean="0"/>
              <a:t> 4 inches</a:t>
            </a:r>
          </a:p>
          <a:p>
            <a:r>
              <a:rPr lang="en-US" sz="1200" dirty="0" smtClean="0"/>
              <a:t>circa 1870</a:t>
            </a:r>
          </a:p>
          <a:p>
            <a:endParaRPr lang="en-US" sz="1200" dirty="0" smtClean="0"/>
          </a:p>
          <a:p>
            <a:r>
              <a:rPr lang="en-US" sz="1200" dirty="0" smtClean="0"/>
              <a:t>     </a:t>
            </a:r>
          </a:p>
          <a:p>
            <a:endParaRPr lang="en-US" sz="1200" dirty="0" smtClean="0"/>
          </a:p>
          <a:p>
            <a:r>
              <a:rPr lang="en-US" sz="1200" dirty="0" smtClean="0"/>
              <a:t>        A mysterious image, quite unlike other spirit photographs in the same format. How was it done? The spirit appears to be part of the backdrop, and that may be an important clue. In the book Photographic Amusements (first published in 1896) Walter E. Woodbury offered several different techniques for making spirit photographs. One involved painting a picture of a ghostly figure with "fluorescent substances, such as bisulphate of quinine... This compound, although almost invisible to the eye, photographs nearly black. If a white piece of paper be painted with the substance, except on certain parts, the latter only will appear white in the picture."</a:t>
            </a:r>
            <a:endParaRPr lang="en-US" sz="1200" dirty="0"/>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38600" y="0"/>
            <a:ext cx="4670122" cy="6883400"/>
          </a:xfrm>
          <a:prstGeom prst="rect">
            <a:avLst/>
          </a:prstGeom>
        </p:spPr>
      </p:pic>
      <p:sp>
        <p:nvSpPr>
          <p:cNvPr id="3" name="TextBox 2"/>
          <p:cNvSpPr txBox="1"/>
          <p:nvPr/>
        </p:nvSpPr>
        <p:spPr>
          <a:xfrm>
            <a:off x="457200" y="838200"/>
            <a:ext cx="3276600" cy="5078312"/>
          </a:xfrm>
          <a:prstGeom prst="rect">
            <a:avLst/>
          </a:prstGeom>
          <a:noFill/>
        </p:spPr>
        <p:txBody>
          <a:bodyPr wrap="square" rtlCol="0">
            <a:spAutoFit/>
          </a:bodyPr>
          <a:lstStyle/>
          <a:p>
            <a:pPr algn="r"/>
            <a:r>
              <a:rPr lang="en-US" sz="1200" dirty="0" smtClean="0"/>
              <a:t>Frederick A. Hudson (England)</a:t>
            </a:r>
          </a:p>
          <a:p>
            <a:pPr algn="r"/>
            <a:endParaRPr lang="en-US" sz="1200" dirty="0" smtClean="0"/>
          </a:p>
          <a:p>
            <a:pPr algn="r"/>
            <a:r>
              <a:rPr lang="en-US" sz="1200" b="1" dirty="0" smtClean="0"/>
              <a:t>Mr. </a:t>
            </a:r>
            <a:r>
              <a:rPr lang="en-US" sz="1200" b="1" dirty="0" err="1" smtClean="0"/>
              <a:t>Raby</a:t>
            </a:r>
            <a:r>
              <a:rPr lang="en-US" sz="1200" b="1" dirty="0" smtClean="0"/>
              <a:t> with the Spirits "Countess," "James Lombard," "Tommy," and the Spirit of Mr. </a:t>
            </a:r>
            <a:r>
              <a:rPr lang="en-US" sz="1200" b="1" dirty="0" err="1" smtClean="0"/>
              <a:t>Wootton's</a:t>
            </a:r>
            <a:r>
              <a:rPr lang="en-US" sz="1200" b="1" dirty="0" smtClean="0"/>
              <a:t> Mother.</a:t>
            </a:r>
          </a:p>
          <a:p>
            <a:pPr algn="r"/>
            <a:endParaRPr lang="en-US" sz="1200" dirty="0" smtClean="0"/>
          </a:p>
          <a:p>
            <a:pPr algn="r"/>
            <a:r>
              <a:rPr lang="en-US" sz="1200" dirty="0" smtClean="0"/>
              <a:t>Albumen Print, 3.5 </a:t>
            </a:r>
            <a:r>
              <a:rPr lang="en-US" sz="1200" dirty="0" err="1" smtClean="0"/>
              <a:t>x</a:t>
            </a:r>
            <a:r>
              <a:rPr lang="en-US" sz="1200" dirty="0" smtClean="0"/>
              <a:t> 4 inches</a:t>
            </a:r>
          </a:p>
          <a:p>
            <a:pPr algn="r"/>
            <a:r>
              <a:rPr lang="en-US" sz="1200" dirty="0" smtClean="0"/>
              <a:t>circa 1875</a:t>
            </a:r>
          </a:p>
          <a:p>
            <a:pPr algn="r"/>
            <a:endParaRPr lang="en-US" sz="1200" dirty="0" smtClean="0"/>
          </a:p>
          <a:p>
            <a:pPr algn="r"/>
            <a:r>
              <a:rPr lang="en-US" sz="1200" dirty="0" smtClean="0"/>
              <a:t>    Inscribed in ink on the verso:</a:t>
            </a:r>
          </a:p>
          <a:p>
            <a:pPr algn="r"/>
            <a:endParaRPr lang="en-US" sz="1200" dirty="0" smtClean="0"/>
          </a:p>
          <a:p>
            <a:pPr algn="r"/>
            <a:r>
              <a:rPr lang="en-US" sz="1200" dirty="0" smtClean="0"/>
              <a:t>            Obtained by Messrs. </a:t>
            </a:r>
            <a:r>
              <a:rPr lang="en-US" sz="1200" dirty="0" err="1" smtClean="0"/>
              <a:t>Raby</a:t>
            </a:r>
            <a:r>
              <a:rPr lang="en-US" sz="1200" dirty="0" smtClean="0"/>
              <a:t> </a:t>
            </a:r>
            <a:r>
              <a:rPr lang="en-US" sz="1200" dirty="0" err="1" smtClean="0"/>
              <a:t>Wootton</a:t>
            </a:r>
            <a:r>
              <a:rPr lang="en-US" sz="1200" dirty="0" smtClean="0"/>
              <a:t> &amp; Rutherford at Hudson's Studio.</a:t>
            </a:r>
          </a:p>
          <a:p>
            <a:pPr algn="r"/>
            <a:endParaRPr lang="en-US" sz="1200" dirty="0" smtClean="0"/>
          </a:p>
          <a:p>
            <a:pPr algn="r"/>
            <a:r>
              <a:rPr lang="en-US" sz="1200" dirty="0" smtClean="0"/>
              <a:t>            At a </a:t>
            </a:r>
            <a:r>
              <a:rPr lang="en-US" sz="1200" dirty="0" err="1" smtClean="0"/>
              <a:t>Seance</a:t>
            </a:r>
            <a:r>
              <a:rPr lang="en-US" sz="1200" dirty="0" smtClean="0"/>
              <a:t> at Mr. </a:t>
            </a:r>
            <a:r>
              <a:rPr lang="en-US" sz="1200" dirty="0" err="1" smtClean="0"/>
              <a:t>Wootton's</a:t>
            </a:r>
            <a:r>
              <a:rPr lang="en-US" sz="1200" dirty="0" smtClean="0"/>
              <a:t> the spirits desired him to go to Hudson's promising they would try to produce their likeness.</a:t>
            </a:r>
          </a:p>
          <a:p>
            <a:pPr algn="r"/>
            <a:endParaRPr lang="en-US" sz="1200" dirty="0" smtClean="0"/>
          </a:p>
          <a:p>
            <a:pPr algn="r"/>
            <a:r>
              <a:rPr lang="en-US" sz="1200" dirty="0" smtClean="0"/>
              <a:t>            Mr. W. did so, accompanied by his friends. The gentlemen operated [i.e., took the photograph] themselves without allowing Hudson to take any part in the manipulations. The result was exactly as the spirits had told beforehand it would be. Mr. </a:t>
            </a:r>
            <a:r>
              <a:rPr lang="en-US" sz="1200" dirty="0" err="1" smtClean="0"/>
              <a:t>Raby</a:t>
            </a:r>
            <a:r>
              <a:rPr lang="en-US" sz="1200" dirty="0" smtClean="0"/>
              <a:t> sat and the spirits "Countess," "James Lombard," "Tommy," and Mr. </a:t>
            </a:r>
            <a:r>
              <a:rPr lang="en-US" sz="1200" dirty="0" err="1" smtClean="0"/>
              <a:t>Wootton's</a:t>
            </a:r>
            <a:r>
              <a:rPr lang="en-US" sz="1200" dirty="0" smtClean="0"/>
              <a:t> mother appeared when the plate was developed.</a:t>
            </a:r>
            <a:endParaRPr lang="en-US" sz="1200" dirty="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762000" y="914400"/>
            <a:ext cx="7924800" cy="3416320"/>
          </a:xfrm>
          <a:prstGeom prst="rect">
            <a:avLst/>
          </a:prstGeom>
          <a:noFill/>
        </p:spPr>
        <p:txBody>
          <a:bodyPr wrap="square" rtlCol="0">
            <a:spAutoFit/>
          </a:bodyPr>
          <a:lstStyle/>
          <a:p>
            <a:r>
              <a:rPr lang="en-US" dirty="0" smtClean="0"/>
              <a:t> Frederick A. Hudson was England's first spirit photographer. His earliest results were obtained in 1872. The editor of the British Journal of Photography investigated the following year, bringing his own plates and chemicals, and could not come up with an explanation. Dr. Alfred </a:t>
            </a:r>
            <a:r>
              <a:rPr lang="en-US" dirty="0" err="1" smtClean="0"/>
              <a:t>Russel</a:t>
            </a:r>
            <a:r>
              <a:rPr lang="en-US" dirty="0" smtClean="0"/>
              <a:t> Wallace, who shares credit with Charles Darwin for the discovery of evolution, was a client of Hudson and obtained two different photographs showing his deceased mother.</a:t>
            </a:r>
          </a:p>
          <a:p>
            <a:endParaRPr lang="en-US" dirty="0" smtClean="0"/>
          </a:p>
          <a:p>
            <a:r>
              <a:rPr lang="en-US" dirty="0" smtClean="0"/>
              <a:t>    Hudson was occasionally caught in the act of faking his images, and was even found dressing up to play the role of the ghost. Nevertheless, he "became the best known British psychic photographer and was known for producing supernormal extras on his plates under the closest of scrutiny." (Cyril </a:t>
            </a:r>
            <a:r>
              <a:rPr lang="en-US" dirty="0" err="1" smtClean="0"/>
              <a:t>Permutt</a:t>
            </a:r>
            <a:r>
              <a:rPr lang="en-US" dirty="0" smtClean="0"/>
              <a:t>, Beyond the Spectrum [Cambridge: Patrick Stephens, 1983], </a:t>
            </a:r>
            <a:r>
              <a:rPr lang="en-US" dirty="0" err="1" smtClean="0"/>
              <a:t>p</a:t>
            </a:r>
            <a:r>
              <a:rPr lang="en-US" dirty="0" smtClean="0"/>
              <a:t>. 17. )</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6404" y="0"/>
            <a:ext cx="4149090" cy="6858000"/>
          </a:xfrm>
          <a:prstGeom prst="rect">
            <a:avLst/>
          </a:prstGeom>
        </p:spPr>
      </p:pic>
      <p:sp>
        <p:nvSpPr>
          <p:cNvPr id="3" name="TextBox 2"/>
          <p:cNvSpPr txBox="1"/>
          <p:nvPr/>
        </p:nvSpPr>
        <p:spPr>
          <a:xfrm>
            <a:off x="533400" y="609600"/>
            <a:ext cx="3886200" cy="6186310"/>
          </a:xfrm>
          <a:prstGeom prst="rect">
            <a:avLst/>
          </a:prstGeom>
          <a:noFill/>
        </p:spPr>
        <p:txBody>
          <a:bodyPr wrap="square" rtlCol="0">
            <a:spAutoFit/>
          </a:bodyPr>
          <a:lstStyle/>
          <a:p>
            <a:pPr algn="r"/>
            <a:r>
              <a:rPr lang="en-US" sz="1200" dirty="0" smtClean="0"/>
              <a:t>F. M. </a:t>
            </a:r>
            <a:r>
              <a:rPr lang="en-US" sz="1200" dirty="0" err="1" smtClean="0"/>
              <a:t>Parkes</a:t>
            </a:r>
            <a:r>
              <a:rPr lang="en-US" sz="1200" dirty="0" smtClean="0"/>
              <a:t> (England)</a:t>
            </a:r>
          </a:p>
          <a:p>
            <a:pPr algn="r"/>
            <a:endParaRPr lang="en-US" sz="1200" dirty="0" smtClean="0"/>
          </a:p>
          <a:p>
            <a:pPr algn="r"/>
            <a:r>
              <a:rPr lang="en-US" sz="1200" b="1" dirty="0" smtClean="0"/>
              <a:t>"Mrs. Collins &amp; Her Husband's Father, Recognized by Several."</a:t>
            </a:r>
          </a:p>
          <a:p>
            <a:pPr algn="r"/>
            <a:endParaRPr lang="en-US" sz="1200" dirty="0" smtClean="0"/>
          </a:p>
          <a:p>
            <a:pPr algn="r"/>
            <a:r>
              <a:rPr lang="en-US" sz="1200" dirty="0" smtClean="0"/>
              <a:t>Albumen carte de </a:t>
            </a:r>
            <a:r>
              <a:rPr lang="en-US" sz="1200" dirty="0" err="1" smtClean="0"/>
              <a:t>visite</a:t>
            </a:r>
            <a:r>
              <a:rPr lang="en-US" sz="1200" dirty="0" smtClean="0"/>
              <a:t>, 2 </a:t>
            </a:r>
            <a:r>
              <a:rPr lang="en-US" sz="1200" dirty="0" err="1" smtClean="0"/>
              <a:t>x</a:t>
            </a:r>
            <a:r>
              <a:rPr lang="en-US" sz="1200" dirty="0" smtClean="0"/>
              <a:t> 3.8 inches</a:t>
            </a:r>
          </a:p>
          <a:p>
            <a:pPr algn="r"/>
            <a:r>
              <a:rPr lang="en-US" sz="1200" dirty="0" smtClean="0"/>
              <a:t>1875</a:t>
            </a:r>
          </a:p>
          <a:p>
            <a:pPr algn="r"/>
            <a:endParaRPr lang="en-US" sz="1200" dirty="0" smtClean="0"/>
          </a:p>
          <a:p>
            <a:pPr algn="r"/>
            <a:r>
              <a:rPr lang="en-US" sz="1200" dirty="0" smtClean="0"/>
              <a:t> </a:t>
            </a:r>
          </a:p>
          <a:p>
            <a:pPr algn="r"/>
            <a:r>
              <a:rPr lang="en-US" dirty="0" err="1" smtClean="0"/>
              <a:t>Parkes</a:t>
            </a:r>
            <a:r>
              <a:rPr lang="en-US" dirty="0" smtClean="0"/>
              <a:t> was one of the first spirit photographers in Britain, beginning his work in 1872, the same year as Frederick Hudson. His earliest images were made in partnership with the proprietor of a restaurant, who served as medium. Following directions from the spirits, </a:t>
            </a:r>
            <a:r>
              <a:rPr lang="en-US" dirty="0" err="1" smtClean="0"/>
              <a:t>Parkes</a:t>
            </a:r>
            <a:r>
              <a:rPr lang="en-US" dirty="0" smtClean="0"/>
              <a:t> required that photographic plates be placed in his control in the darkroom before they were inserted in the camera--so they could be "</a:t>
            </a:r>
            <a:r>
              <a:rPr lang="en-US" dirty="0" err="1" smtClean="0"/>
              <a:t>magnetised</a:t>
            </a:r>
            <a:r>
              <a:rPr lang="en-US" dirty="0" smtClean="0"/>
              <a:t>." If that aroused suspicions, </a:t>
            </a:r>
            <a:r>
              <a:rPr lang="en-US" dirty="0" err="1" smtClean="0"/>
              <a:t>Parkes</a:t>
            </a:r>
            <a:r>
              <a:rPr lang="en-US" dirty="0" smtClean="0"/>
              <a:t> tried to compensate by cutting a hole in his darkroom wall so that his patrons could witness the processing of the negative</a:t>
            </a:r>
            <a:r>
              <a:rPr lang="en-US" sz="1200" dirty="0" smtClean="0"/>
              <a:t>.</a:t>
            </a: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33400" y="685800"/>
            <a:ext cx="4267200" cy="4524316"/>
          </a:xfrm>
          <a:prstGeom prst="rect">
            <a:avLst/>
          </a:prstGeom>
          <a:noFill/>
        </p:spPr>
        <p:txBody>
          <a:bodyPr wrap="square" rtlCol="0">
            <a:spAutoFit/>
          </a:bodyPr>
          <a:lstStyle/>
          <a:p>
            <a:endParaRPr lang="en-US" dirty="0" smtClean="0"/>
          </a:p>
          <a:p>
            <a:r>
              <a:rPr lang="en-US" dirty="0" smtClean="0"/>
              <a:t>        The vertical line running through this photograph is caused by a break in the glass negative. Perhaps this was intended as a visual distraction, or served as evidence of paranormal vibrations.</a:t>
            </a:r>
          </a:p>
          <a:p>
            <a:endParaRPr lang="en-US" dirty="0" smtClean="0"/>
          </a:p>
          <a:p>
            <a:r>
              <a:rPr lang="en-US" dirty="0" smtClean="0"/>
              <a:t>        Mrs. Collins' husband was an amateur photographer, who wrote a letter to the spiritualist journal Human Nature in which he hedges a little on the accuracy of this spirit likeness of his father (click here for the text). Judging by appearances alone, the late Mr. Collins could have served as the model for the </a:t>
            </a:r>
            <a:r>
              <a:rPr lang="en-US" dirty="0" err="1" smtClean="0"/>
              <a:t>Edvard</a:t>
            </a:r>
            <a:r>
              <a:rPr lang="en-US" dirty="0" smtClean="0"/>
              <a:t> Munch painting The Scream.</a:t>
            </a:r>
            <a:endParaRPr lang="en-US" dirty="0"/>
          </a:p>
        </p:txBody>
      </p:sp>
      <p:pic>
        <p:nvPicPr>
          <p:cNvPr id="3" name="Picture 2"/>
          <p:cNvPicPr>
            <a:picLocks noChangeAspect="1"/>
          </p:cNvPicPr>
          <p:nvPr/>
        </p:nvPicPr>
        <p:blipFill>
          <a:blip r:embed="rId2"/>
          <a:stretch>
            <a:fillRect/>
          </a:stretch>
        </p:blipFill>
        <p:spPr>
          <a:xfrm>
            <a:off x="5029200" y="228600"/>
            <a:ext cx="3778377" cy="6245251"/>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228600"/>
            <a:ext cx="4187571" cy="6629400"/>
          </a:xfrm>
          <a:prstGeom prst="rect">
            <a:avLst/>
          </a:prstGeom>
        </p:spPr>
      </p:pic>
      <p:sp>
        <p:nvSpPr>
          <p:cNvPr id="3" name="TextBox 2"/>
          <p:cNvSpPr txBox="1"/>
          <p:nvPr/>
        </p:nvSpPr>
        <p:spPr>
          <a:xfrm>
            <a:off x="4953000" y="381000"/>
            <a:ext cx="3733800" cy="5262979"/>
          </a:xfrm>
          <a:prstGeom prst="rect">
            <a:avLst/>
          </a:prstGeom>
          <a:noFill/>
        </p:spPr>
        <p:txBody>
          <a:bodyPr wrap="square" rtlCol="0">
            <a:spAutoFit/>
          </a:bodyPr>
          <a:lstStyle/>
          <a:p>
            <a:r>
              <a:rPr lang="en-US" sz="1200" dirty="0" smtClean="0"/>
              <a:t>Frederick A. Hudson (England)</a:t>
            </a:r>
          </a:p>
          <a:p>
            <a:endParaRPr lang="en-US" sz="1200" dirty="0" smtClean="0"/>
          </a:p>
          <a:p>
            <a:r>
              <a:rPr lang="en-US" sz="1200" dirty="0" smtClean="0"/>
              <a:t>Lady Helena </a:t>
            </a:r>
            <a:r>
              <a:rPr lang="en-US" sz="1200" dirty="0" err="1" smtClean="0"/>
              <a:t>Newenham</a:t>
            </a:r>
            <a:r>
              <a:rPr lang="en-US" sz="1200" dirty="0" smtClean="0"/>
              <a:t> and the Spirit of Her Daughter</a:t>
            </a:r>
          </a:p>
          <a:p>
            <a:endParaRPr lang="en-US" sz="1200" dirty="0" smtClean="0"/>
          </a:p>
          <a:p>
            <a:r>
              <a:rPr lang="en-US" sz="1200" dirty="0" smtClean="0"/>
              <a:t>Albumen carte de </a:t>
            </a:r>
            <a:r>
              <a:rPr lang="en-US" sz="1200" dirty="0" err="1" smtClean="0"/>
              <a:t>visite</a:t>
            </a:r>
            <a:r>
              <a:rPr lang="en-US" sz="1200" dirty="0" smtClean="0"/>
              <a:t>, 2.25 </a:t>
            </a:r>
            <a:r>
              <a:rPr lang="en-US" sz="1200" dirty="0" err="1" smtClean="0"/>
              <a:t>x</a:t>
            </a:r>
            <a:r>
              <a:rPr lang="en-US" sz="1200" dirty="0" smtClean="0"/>
              <a:t> 4 inches</a:t>
            </a:r>
          </a:p>
          <a:p>
            <a:r>
              <a:rPr lang="en-US" sz="1200" dirty="0" smtClean="0"/>
              <a:t>June 4, 1872</a:t>
            </a:r>
          </a:p>
          <a:p>
            <a:endParaRPr lang="en-US" sz="1200" dirty="0" smtClean="0"/>
          </a:p>
          <a:p>
            <a:r>
              <a:rPr lang="en-US" sz="1200" dirty="0" smtClean="0"/>
              <a:t>       </a:t>
            </a:r>
          </a:p>
          <a:p>
            <a:r>
              <a:rPr lang="en-US" sz="1200" dirty="0" smtClean="0"/>
              <a:t> </a:t>
            </a:r>
            <a:r>
              <a:rPr lang="en-US" sz="1400" dirty="0" smtClean="0"/>
              <a:t>Hudson had a studio at 177 Holloway Road, London. He is credited with producing the first spirit photograph made in Britain on March 4, 1872, just three months before this image was made.</a:t>
            </a:r>
          </a:p>
          <a:p>
            <a:endParaRPr lang="en-US" sz="1400" dirty="0" smtClean="0"/>
          </a:p>
          <a:p>
            <a:r>
              <a:rPr lang="en-US" sz="1400" dirty="0" smtClean="0"/>
              <a:t>        Inscription on verso:</a:t>
            </a:r>
          </a:p>
          <a:p>
            <a:endParaRPr lang="en-US" sz="1400" dirty="0" smtClean="0"/>
          </a:p>
          <a:p>
            <a:r>
              <a:rPr lang="en-US" sz="1400" dirty="0" smtClean="0"/>
              <a:t>        "June 4th 1872/Mrs. Olive (?) and Mr. Herne, Mediums. Lady Helena </a:t>
            </a:r>
            <a:r>
              <a:rPr lang="en-US" sz="1400" dirty="0" err="1" smtClean="0"/>
              <a:t>Newenham</a:t>
            </a:r>
            <a:r>
              <a:rPr lang="en-US" sz="1400" dirty="0" smtClean="0"/>
              <a:t> and the spirit of her daughter."</a:t>
            </a:r>
          </a:p>
          <a:p>
            <a:endParaRPr lang="en-US" sz="1400" dirty="0" smtClean="0"/>
          </a:p>
          <a:p>
            <a:r>
              <a:rPr lang="en-US" sz="1400" dirty="0" smtClean="0"/>
              <a:t>        Frank Herne was a prominent medium who began giving </a:t>
            </a:r>
            <a:r>
              <a:rPr lang="en-US" sz="1400" dirty="0" err="1" smtClean="0"/>
              <a:t>seances</a:t>
            </a:r>
            <a:r>
              <a:rPr lang="en-US" sz="1400" dirty="0" smtClean="0"/>
              <a:t> in January, 1869. Witnesses reported he was capable of levitation during </a:t>
            </a:r>
            <a:r>
              <a:rPr lang="en-US" sz="1400" dirty="0" err="1" smtClean="0"/>
              <a:t>seances</a:t>
            </a:r>
            <a:r>
              <a:rPr lang="en-US" sz="1400" dirty="0" smtClean="0"/>
              <a:t> and was even miraculously transported from place to place by spirits.</a:t>
            </a:r>
            <a:endParaRPr lang="en-US" sz="1400" dirty="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0" y="221226"/>
            <a:ext cx="4114800" cy="6636774"/>
          </a:xfrm>
          <a:prstGeom prst="rect">
            <a:avLst/>
          </a:prstGeom>
        </p:spPr>
      </p:pic>
      <p:sp>
        <p:nvSpPr>
          <p:cNvPr id="3" name="TextBox 2"/>
          <p:cNvSpPr txBox="1"/>
          <p:nvPr/>
        </p:nvSpPr>
        <p:spPr>
          <a:xfrm>
            <a:off x="381000" y="838200"/>
            <a:ext cx="3962400" cy="1569660"/>
          </a:xfrm>
          <a:prstGeom prst="rect">
            <a:avLst/>
          </a:prstGeom>
          <a:noFill/>
        </p:spPr>
        <p:txBody>
          <a:bodyPr wrap="square" rtlCol="0">
            <a:spAutoFit/>
          </a:bodyPr>
          <a:lstStyle/>
          <a:p>
            <a:pPr algn="r"/>
            <a:r>
              <a:rPr lang="en-US" sz="1200" dirty="0" err="1" smtClean="0"/>
              <a:t>Edouard</a:t>
            </a:r>
            <a:r>
              <a:rPr lang="en-US" sz="1200" dirty="0" smtClean="0"/>
              <a:t> </a:t>
            </a:r>
            <a:r>
              <a:rPr lang="en-US" sz="1200" dirty="0" err="1" smtClean="0"/>
              <a:t>Isidore</a:t>
            </a:r>
            <a:r>
              <a:rPr lang="en-US" sz="1200" dirty="0" smtClean="0"/>
              <a:t> </a:t>
            </a:r>
            <a:r>
              <a:rPr lang="en-US" sz="1200" dirty="0" err="1" smtClean="0"/>
              <a:t>Buguet</a:t>
            </a:r>
            <a:r>
              <a:rPr lang="en-US" sz="1200" dirty="0" smtClean="0"/>
              <a:t> (France, </a:t>
            </a:r>
            <a:r>
              <a:rPr lang="en-US" sz="1200" dirty="0" err="1" smtClean="0"/>
              <a:t>b</a:t>
            </a:r>
            <a:r>
              <a:rPr lang="en-US" sz="1200" dirty="0" smtClean="0"/>
              <a:t>. 1840)</a:t>
            </a:r>
          </a:p>
          <a:p>
            <a:pPr algn="r"/>
            <a:endParaRPr lang="en-US" sz="1200" dirty="0" smtClean="0"/>
          </a:p>
          <a:p>
            <a:pPr algn="r"/>
            <a:r>
              <a:rPr lang="en-US" sz="1200" b="1" dirty="0" smtClean="0"/>
              <a:t>Mons. </a:t>
            </a:r>
            <a:r>
              <a:rPr lang="en-US" sz="1200" b="1" dirty="0" err="1" smtClean="0"/>
              <a:t>Leymarie</a:t>
            </a:r>
            <a:r>
              <a:rPr lang="en-US" sz="1200" b="1" dirty="0" smtClean="0"/>
              <a:t> and Mons. C. with Spirit of </a:t>
            </a:r>
            <a:r>
              <a:rPr lang="en-US" sz="1200" b="1" dirty="0" err="1" smtClean="0"/>
              <a:t>Edouard</a:t>
            </a:r>
            <a:r>
              <a:rPr lang="en-US" sz="1200" b="1" dirty="0" smtClean="0"/>
              <a:t> </a:t>
            </a:r>
            <a:r>
              <a:rPr lang="en-US" sz="1200" b="1" dirty="0" err="1" smtClean="0"/>
              <a:t>Poiret</a:t>
            </a:r>
            <a:endParaRPr lang="en-US" sz="1200" b="1" dirty="0" smtClean="0"/>
          </a:p>
          <a:p>
            <a:pPr algn="r"/>
            <a:endParaRPr lang="en-US" sz="1200" dirty="0" smtClean="0"/>
          </a:p>
          <a:p>
            <a:pPr algn="r"/>
            <a:r>
              <a:rPr lang="en-US" sz="1200" dirty="0" smtClean="0"/>
              <a:t>Carbon print or </a:t>
            </a:r>
            <a:r>
              <a:rPr lang="en-US" sz="1200" dirty="0" err="1" smtClean="0"/>
              <a:t>Woodburytype</a:t>
            </a:r>
            <a:r>
              <a:rPr lang="en-US" sz="1200" dirty="0" smtClean="0"/>
              <a:t> carte de </a:t>
            </a:r>
            <a:r>
              <a:rPr lang="en-US" sz="1200" dirty="0" err="1" smtClean="0"/>
              <a:t>visite</a:t>
            </a:r>
            <a:endParaRPr lang="en-US" sz="1200" dirty="0" smtClean="0"/>
          </a:p>
          <a:p>
            <a:pPr algn="r"/>
            <a:endParaRPr lang="en-US" sz="1200" dirty="0" smtClean="0"/>
          </a:p>
          <a:p>
            <a:pPr algn="r"/>
            <a:r>
              <a:rPr lang="en-US" sz="1200" dirty="0" smtClean="0"/>
              <a:t>2.25 </a:t>
            </a:r>
            <a:r>
              <a:rPr lang="en-US" sz="1200" dirty="0" err="1" smtClean="0"/>
              <a:t>x</a:t>
            </a:r>
            <a:r>
              <a:rPr lang="en-US" sz="1200" dirty="0" smtClean="0"/>
              <a:t> 3.5 inches</a:t>
            </a:r>
          </a:p>
          <a:p>
            <a:pPr algn="r"/>
            <a:r>
              <a:rPr lang="en-US" sz="1200" dirty="0" smtClean="0"/>
              <a:t>circa 1874</a:t>
            </a:r>
            <a:endParaRPr lang="en-US" sz="1200" dirty="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219200" y="685800"/>
            <a:ext cx="7086600" cy="2862323"/>
          </a:xfrm>
          <a:prstGeom prst="rect">
            <a:avLst/>
          </a:prstGeom>
          <a:noFill/>
        </p:spPr>
        <p:txBody>
          <a:bodyPr wrap="square" rtlCol="0">
            <a:spAutoFit/>
          </a:bodyPr>
          <a:lstStyle/>
          <a:p>
            <a:r>
              <a:rPr lang="en-US" dirty="0" err="1" smtClean="0"/>
              <a:t>Leymarie</a:t>
            </a:r>
            <a:r>
              <a:rPr lang="en-US" dirty="0" smtClean="0"/>
              <a:t> was the editor of </a:t>
            </a:r>
            <a:r>
              <a:rPr lang="en-US" b="1" dirty="0" smtClean="0"/>
              <a:t>Revue </a:t>
            </a:r>
            <a:r>
              <a:rPr lang="en-US" b="1" dirty="0" err="1" smtClean="0"/>
              <a:t>Spirite</a:t>
            </a:r>
            <a:r>
              <a:rPr lang="en-US" dirty="0" smtClean="0"/>
              <a:t>, which circulated this image and publicized </a:t>
            </a:r>
            <a:r>
              <a:rPr lang="en-US" dirty="0" err="1" smtClean="0"/>
              <a:t>Buguet's</a:t>
            </a:r>
            <a:r>
              <a:rPr lang="en-US" dirty="0" smtClean="0"/>
              <a:t> work. In 1875, a French court sentenced </a:t>
            </a:r>
            <a:r>
              <a:rPr lang="en-US" dirty="0" err="1" smtClean="0"/>
              <a:t>Buguet</a:t>
            </a:r>
            <a:r>
              <a:rPr lang="en-US" dirty="0" smtClean="0"/>
              <a:t> and </a:t>
            </a:r>
            <a:r>
              <a:rPr lang="en-US" dirty="0" err="1" smtClean="0"/>
              <a:t>Leymarie</a:t>
            </a:r>
            <a:r>
              <a:rPr lang="en-US" dirty="0" smtClean="0"/>
              <a:t> to a year in prison for fraud after a raid on the </a:t>
            </a:r>
            <a:r>
              <a:rPr lang="en-US" dirty="0" err="1" smtClean="0"/>
              <a:t>Buguet</a:t>
            </a:r>
            <a:r>
              <a:rPr lang="en-US" dirty="0" smtClean="0"/>
              <a:t> studio uncovered two shrouded dummies (the smaller of the figures was used to represent children) and 299 photographs of heads, mounted on cardboard. Confronted with the evidence, </a:t>
            </a:r>
            <a:r>
              <a:rPr lang="en-US" dirty="0" err="1" smtClean="0"/>
              <a:t>Buguet</a:t>
            </a:r>
            <a:r>
              <a:rPr lang="en-US" dirty="0" smtClean="0"/>
              <a:t> confessed. But at the Spiritualist Congress in Brussels during September of 1875, he recanted-- claiming that the dummies were only used by his employees when he was absent due to illness, and insisting that two-thirds of his ghost photographs were genuine.</a:t>
            </a:r>
            <a:endParaRPr lang="en-US" dirty="0"/>
          </a:p>
        </p:txBody>
      </p:sp>
      <p:sp>
        <p:nvSpPr>
          <p:cNvPr id="3" name="TextBox 2"/>
          <p:cNvSpPr txBox="1"/>
          <p:nvPr/>
        </p:nvSpPr>
        <p:spPr>
          <a:xfrm>
            <a:off x="1219200" y="4009787"/>
            <a:ext cx="7086600" cy="646331"/>
          </a:xfrm>
          <a:prstGeom prst="rect">
            <a:avLst/>
          </a:prstGeom>
          <a:noFill/>
        </p:spPr>
        <p:txBody>
          <a:bodyPr wrap="square" rtlCol="0">
            <a:spAutoFit/>
          </a:bodyPr>
          <a:lstStyle/>
          <a:p>
            <a:r>
              <a:rPr lang="en-US" dirty="0" smtClean="0"/>
              <a:t>The English medium and Anglican minister William </a:t>
            </a:r>
            <a:r>
              <a:rPr lang="en-US" dirty="0" err="1" smtClean="0"/>
              <a:t>Stainton</a:t>
            </a:r>
            <a:r>
              <a:rPr lang="en-US" dirty="0" smtClean="0"/>
              <a:t> Moses considered this one of the most important spirit photographs ever made.</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457200"/>
            <a:ext cx="5475122" cy="5410200"/>
          </a:xfrm>
          <a:prstGeom prst="rect">
            <a:avLst/>
          </a:prstGeom>
        </p:spPr>
      </p:pic>
      <p:sp>
        <p:nvSpPr>
          <p:cNvPr id="3" name="TextBox 2"/>
          <p:cNvSpPr txBox="1"/>
          <p:nvPr/>
        </p:nvSpPr>
        <p:spPr>
          <a:xfrm>
            <a:off x="6172200" y="457200"/>
            <a:ext cx="2743200" cy="5724645"/>
          </a:xfrm>
          <a:prstGeom prst="rect">
            <a:avLst/>
          </a:prstGeom>
          <a:noFill/>
        </p:spPr>
        <p:txBody>
          <a:bodyPr wrap="square" rtlCol="0">
            <a:spAutoFit/>
          </a:bodyPr>
          <a:lstStyle/>
          <a:p>
            <a:r>
              <a:rPr lang="en-US" dirty="0" smtClean="0"/>
              <a:t> </a:t>
            </a:r>
            <a:r>
              <a:rPr lang="en-US" sz="1200" dirty="0" smtClean="0"/>
              <a:t>Edward Anthony (U.S., 1819-1888): "Broadway on a Rainy Day," from Anthony's Instantaneous Views</a:t>
            </a:r>
          </a:p>
          <a:p>
            <a:endParaRPr lang="en-US" sz="1200" dirty="0" smtClean="0"/>
          </a:p>
          <a:p>
            <a:r>
              <a:rPr lang="en-US" sz="1200" dirty="0" smtClean="0"/>
              <a:t>Stereoscopic albumen photograph on card, approx. 3.5 </a:t>
            </a:r>
            <a:r>
              <a:rPr lang="en-US" sz="1200" dirty="0" err="1" smtClean="0"/>
              <a:t>x</a:t>
            </a:r>
            <a:r>
              <a:rPr lang="en-US" sz="1200" dirty="0" smtClean="0"/>
              <a:t> 7 inches overall, 1860</a:t>
            </a:r>
          </a:p>
          <a:p>
            <a:endParaRPr lang="en-US" dirty="0" smtClean="0"/>
          </a:p>
          <a:p>
            <a:r>
              <a:rPr lang="en-US" dirty="0" smtClean="0"/>
              <a:t> Until the first "instantaneous" images (those made in a fraction of a second), photographs of cities showed the streets seemingly devoid of traffic, almost eerily empty. Anthony's Instantaneous series combined the stunning 3-D illusion of stereoscopic photography with the novelty of stop-motion in a technical tour-de-force--the virtual reality of its day.</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86200" y="304800"/>
            <a:ext cx="4963082" cy="6400800"/>
          </a:xfrm>
          <a:prstGeom prst="rect">
            <a:avLst/>
          </a:prstGeom>
        </p:spPr>
      </p:pic>
      <p:sp>
        <p:nvSpPr>
          <p:cNvPr id="3" name="TextBox 2"/>
          <p:cNvSpPr txBox="1"/>
          <p:nvPr/>
        </p:nvSpPr>
        <p:spPr>
          <a:xfrm>
            <a:off x="228600" y="4953000"/>
            <a:ext cx="3352800" cy="1384995"/>
          </a:xfrm>
          <a:prstGeom prst="rect">
            <a:avLst/>
          </a:prstGeom>
          <a:noFill/>
        </p:spPr>
        <p:txBody>
          <a:bodyPr wrap="square" rtlCol="0">
            <a:spAutoFit/>
          </a:bodyPr>
          <a:lstStyle/>
          <a:p>
            <a:pPr algn="r"/>
            <a:r>
              <a:rPr lang="en-US" sz="1200" dirty="0" smtClean="0"/>
              <a:t>William </a:t>
            </a:r>
            <a:r>
              <a:rPr lang="en-US" sz="1200" dirty="0" err="1" smtClean="0"/>
              <a:t>Eglinton</a:t>
            </a:r>
            <a:r>
              <a:rPr lang="en-US" sz="1200" dirty="0" smtClean="0"/>
              <a:t> (England, </a:t>
            </a:r>
            <a:r>
              <a:rPr lang="en-US" sz="1200" dirty="0" err="1" smtClean="0"/>
              <a:t>b</a:t>
            </a:r>
            <a:r>
              <a:rPr lang="en-US" sz="1200" dirty="0" smtClean="0"/>
              <a:t>. 1857)</a:t>
            </a:r>
          </a:p>
          <a:p>
            <a:pPr algn="r"/>
            <a:endParaRPr lang="en-US" sz="1200" dirty="0" smtClean="0"/>
          </a:p>
          <a:p>
            <a:pPr algn="r"/>
            <a:r>
              <a:rPr lang="en-US" sz="1200" b="1" dirty="0" smtClean="0"/>
              <a:t>Mary Burchett with Spirit of her School-Master</a:t>
            </a:r>
          </a:p>
          <a:p>
            <a:pPr algn="r"/>
            <a:endParaRPr lang="en-US" sz="1200" dirty="0" smtClean="0"/>
          </a:p>
          <a:p>
            <a:pPr algn="r"/>
            <a:r>
              <a:rPr lang="en-US" sz="1200" dirty="0" smtClean="0"/>
              <a:t>Albumen cabinet card, 3.5 </a:t>
            </a:r>
            <a:r>
              <a:rPr lang="en-US" sz="1200" dirty="0" err="1" smtClean="0"/>
              <a:t>x</a:t>
            </a:r>
            <a:r>
              <a:rPr lang="en-US" sz="1200" dirty="0" smtClean="0"/>
              <a:t> 4.5 inches. 1886</a:t>
            </a:r>
          </a:p>
          <a:p>
            <a:pPr algn="r"/>
            <a:endParaRPr lang="en-US" sz="1200" dirty="0" smtClean="0"/>
          </a:p>
          <a:p>
            <a:pPr algn="r"/>
            <a:endParaRPr lang="en-US" sz="1200" dirty="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609600" y="228600"/>
            <a:ext cx="8077200" cy="6247866"/>
          </a:xfrm>
          <a:prstGeom prst="rect">
            <a:avLst/>
          </a:prstGeom>
          <a:noFill/>
        </p:spPr>
        <p:txBody>
          <a:bodyPr wrap="square" rtlCol="0">
            <a:spAutoFit/>
          </a:bodyPr>
          <a:lstStyle/>
          <a:p>
            <a:r>
              <a:rPr lang="en-US" sz="1600" dirty="0" smtClean="0"/>
              <a:t>Inscribed on verso:</a:t>
            </a:r>
          </a:p>
          <a:p>
            <a:endParaRPr lang="en-US" sz="1600" dirty="0" smtClean="0"/>
          </a:p>
          <a:p>
            <a:r>
              <a:rPr lang="en-US" sz="1600" dirty="0" smtClean="0"/>
              <a:t>"Taken in my room with my own camera and plates by Mr. </a:t>
            </a:r>
            <a:r>
              <a:rPr lang="en-US" sz="1600" dirty="0" err="1" smtClean="0"/>
              <a:t>Eglinton</a:t>
            </a:r>
            <a:r>
              <a:rPr lang="en-US" sz="1600" dirty="0" smtClean="0"/>
              <a:t> and developed directly afterward in my presence Dec. 9th 1886. Mary Burchett" with the added inscription below in pencil, "I believe this to be a likeness of my old school master Mr. </a:t>
            </a:r>
            <a:r>
              <a:rPr lang="en-US" sz="1600" dirty="0" err="1" smtClean="0"/>
              <a:t>Wyand</a:t>
            </a:r>
            <a:r>
              <a:rPr lang="en-US" sz="1600" dirty="0" smtClean="0"/>
              <a:t>."</a:t>
            </a:r>
          </a:p>
          <a:p>
            <a:endParaRPr lang="en-US" sz="1600" dirty="0" smtClean="0"/>
          </a:p>
          <a:p>
            <a:r>
              <a:rPr lang="en-US" sz="1600" dirty="0" err="1" smtClean="0"/>
              <a:t>Eglinton</a:t>
            </a:r>
            <a:r>
              <a:rPr lang="en-US" sz="1600" dirty="0" smtClean="0"/>
              <a:t> was Britain's most prominent medium when the 20th century arrived. He turned to spiritualism around 1874 and by 1876 reportedly levitated himself during a </a:t>
            </a:r>
            <a:r>
              <a:rPr lang="en-US" sz="1600" dirty="0" err="1" smtClean="0"/>
              <a:t>seance</a:t>
            </a:r>
            <a:r>
              <a:rPr lang="en-US" sz="1600" dirty="0" smtClean="0"/>
              <a:t>. In addition to levitations, </a:t>
            </a:r>
            <a:r>
              <a:rPr lang="en-US" sz="1600" dirty="0" err="1" smtClean="0"/>
              <a:t>Eglinton</a:t>
            </a:r>
            <a:r>
              <a:rPr lang="en-US" sz="1600" dirty="0" smtClean="0"/>
              <a:t> produced mysterious spirit messages in chalk on slates and--it is claimed-- while entranced even managed to transport himself through the ceiling of a house and into the room above. He counted Prime Minister Gladstone among his believers, and held </a:t>
            </a:r>
            <a:r>
              <a:rPr lang="en-US" sz="1600" dirty="0" err="1" smtClean="0"/>
              <a:t>seances</a:t>
            </a:r>
            <a:r>
              <a:rPr lang="en-US" sz="1600" dirty="0" smtClean="0"/>
              <a:t> for the Czar of Russia.</a:t>
            </a:r>
          </a:p>
          <a:p>
            <a:endParaRPr lang="en-US" sz="1600" dirty="0" smtClean="0"/>
          </a:p>
          <a:p>
            <a:r>
              <a:rPr lang="en-US" sz="1600" dirty="0" err="1" smtClean="0"/>
              <a:t>Eglinton</a:t>
            </a:r>
            <a:r>
              <a:rPr lang="en-US" sz="1600" dirty="0" smtClean="0"/>
              <a:t> is seldom mentioned in conjunction with spirit photography; the actual photographer may have been someone else. Perhaps the initial or monogram on the lower right of the card recto is a clue.</a:t>
            </a:r>
          </a:p>
          <a:p>
            <a:endParaRPr lang="en-US" sz="1600" dirty="0" smtClean="0"/>
          </a:p>
          <a:p>
            <a:r>
              <a:rPr lang="en-US" sz="1600" dirty="0" smtClean="0"/>
              <a:t>The strange black dot on the man's head in this photograph may look like a bullet hole, but in fact is a spot on the paper. It contributes to the eerie effect of this image, created at least in part by the disturbed appearance of the ghost.</a:t>
            </a:r>
          </a:p>
          <a:p>
            <a:endParaRPr lang="en-US" sz="1600" dirty="0" smtClean="0"/>
          </a:p>
          <a:p>
            <a:r>
              <a:rPr lang="en-US" sz="1600" dirty="0" smtClean="0"/>
              <a:t>That the sitter provided plates and camera, and that she was present for the development of the negative suggest that this was an early test of the veracity of spirit photography. Such tests became more rigorous by the 1920s, when the illusionist Harry Houdini investigated spirit mediums in the U.S. and Europe.</a:t>
            </a:r>
            <a:endParaRPr lang="en-US" sz="1600" dirty="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7200" y="0"/>
            <a:ext cx="4572000" cy="6911163"/>
          </a:xfrm>
          <a:prstGeom prst="rect">
            <a:avLst/>
          </a:prstGeom>
        </p:spPr>
      </p:pic>
      <p:sp>
        <p:nvSpPr>
          <p:cNvPr id="3" name="TextBox 2"/>
          <p:cNvSpPr txBox="1"/>
          <p:nvPr/>
        </p:nvSpPr>
        <p:spPr>
          <a:xfrm>
            <a:off x="533400" y="4724400"/>
            <a:ext cx="3352800" cy="1569660"/>
          </a:xfrm>
          <a:prstGeom prst="rect">
            <a:avLst/>
          </a:prstGeom>
          <a:noFill/>
        </p:spPr>
        <p:txBody>
          <a:bodyPr wrap="square" rtlCol="0">
            <a:spAutoFit/>
          </a:bodyPr>
          <a:lstStyle/>
          <a:p>
            <a:pPr algn="r"/>
            <a:r>
              <a:rPr lang="en-US" sz="1200" dirty="0" smtClean="0"/>
              <a:t>Edward Wyllie (American, 1848 --1911)  </a:t>
            </a:r>
          </a:p>
          <a:p>
            <a:pPr algn="r"/>
            <a:endParaRPr lang="en-US" sz="1200" dirty="0" smtClean="0"/>
          </a:p>
          <a:p>
            <a:pPr algn="r"/>
            <a:r>
              <a:rPr lang="en-US" sz="1200" b="1" dirty="0" smtClean="0"/>
              <a:t>Mr. Robert </a:t>
            </a:r>
            <a:r>
              <a:rPr lang="en-US" sz="1200" b="1" dirty="0" err="1" smtClean="0"/>
              <a:t>Whiteford</a:t>
            </a:r>
            <a:r>
              <a:rPr lang="en-US" sz="1200" b="1" dirty="0" smtClean="0"/>
              <a:t>, Professional Photographer of </a:t>
            </a:r>
            <a:r>
              <a:rPr lang="en-US" sz="1200" b="1" dirty="0" err="1" smtClean="0"/>
              <a:t>Rothesay</a:t>
            </a:r>
            <a:r>
              <a:rPr lang="en-US" sz="1200" b="1" dirty="0" smtClean="0"/>
              <a:t>, with "Extra"</a:t>
            </a:r>
          </a:p>
          <a:p>
            <a:pPr algn="r"/>
            <a:endParaRPr lang="en-US" sz="1200" dirty="0" smtClean="0"/>
          </a:p>
          <a:p>
            <a:pPr algn="r"/>
            <a:r>
              <a:rPr lang="en-US" sz="1200" dirty="0" smtClean="0"/>
              <a:t>Silver print cabinet card, 3.5 </a:t>
            </a:r>
            <a:r>
              <a:rPr lang="en-US" sz="1200" dirty="0" err="1" smtClean="0"/>
              <a:t>x</a:t>
            </a:r>
            <a:r>
              <a:rPr lang="en-US" sz="1200" dirty="0" smtClean="0"/>
              <a:t> 4.75 inches</a:t>
            </a:r>
          </a:p>
          <a:p>
            <a:pPr algn="r"/>
            <a:endParaRPr lang="en-US" sz="1200" dirty="0" smtClean="0"/>
          </a:p>
          <a:p>
            <a:pPr algn="r"/>
            <a:r>
              <a:rPr lang="en-US" sz="1200" dirty="0" smtClean="0"/>
              <a:t>October 7, 1909</a:t>
            </a:r>
            <a:endParaRPr lang="en-US" sz="1200" dirty="0"/>
          </a:p>
        </p:txBody>
      </p:sp>
      <p:sp>
        <p:nvSpPr>
          <p:cNvPr id="4" name="TextBox 3"/>
          <p:cNvSpPr txBox="1"/>
          <p:nvPr/>
        </p:nvSpPr>
        <p:spPr>
          <a:xfrm>
            <a:off x="381000" y="381000"/>
            <a:ext cx="3505200" cy="369332"/>
          </a:xfrm>
          <a:prstGeom prst="rect">
            <a:avLst/>
          </a:prstGeom>
          <a:noFill/>
        </p:spPr>
        <p:txBody>
          <a:bodyPr wrap="square" rtlCol="0">
            <a:spAutoFit/>
          </a:bodyPr>
          <a:lstStyle/>
          <a:p>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838200" y="914400"/>
            <a:ext cx="7391400" cy="3416320"/>
          </a:xfrm>
          <a:prstGeom prst="rect">
            <a:avLst/>
          </a:prstGeom>
        </p:spPr>
        <p:txBody>
          <a:bodyPr wrap="square">
            <a:spAutoFit/>
          </a:bodyPr>
          <a:lstStyle/>
          <a:p>
            <a:r>
              <a:rPr lang="en-US" dirty="0" smtClean="0"/>
              <a:t>A Scottish researcher into psychic phenomena, James Coates, sent locks of his hair and his wife's hair to Wyllie, who was living and working in Los Angeles. Wyllie used the locks of hair in spirit photographs, and one of the resulting spirits was recognized as Mrs. Coates' grandmother. This earned Wyllie an invitation to England, where his work was studied by Coates.</a:t>
            </a:r>
          </a:p>
          <a:p>
            <a:endParaRPr lang="en-US" dirty="0" smtClean="0"/>
          </a:p>
          <a:p>
            <a:r>
              <a:rPr lang="en-US" dirty="0" smtClean="0"/>
              <a:t>This photograph shows Robert </a:t>
            </a:r>
            <a:r>
              <a:rPr lang="en-US" dirty="0" err="1" smtClean="0"/>
              <a:t>Whiteford</a:t>
            </a:r>
            <a:r>
              <a:rPr lang="en-US" dirty="0" smtClean="0"/>
              <a:t>, a photographer who--like Coates--lived in </a:t>
            </a:r>
            <a:r>
              <a:rPr lang="en-US" dirty="0" err="1" smtClean="0"/>
              <a:t>Rothesay</a:t>
            </a:r>
            <a:r>
              <a:rPr lang="en-US" dirty="0" smtClean="0"/>
              <a:t>, Scotland. It is one of two taken in Coates' house by Wyllie in October of 1909. The entire procedure was conducted under the scrutiny of both Coates and </a:t>
            </a:r>
            <a:r>
              <a:rPr lang="en-US" dirty="0" err="1" smtClean="0"/>
              <a:t>Whiteford</a:t>
            </a:r>
            <a:r>
              <a:rPr lang="en-US" dirty="0" smtClean="0"/>
              <a:t>, who is described as a skeptic. Reproductions of the photographs, and the story of their production, are in Coates' book, Photographing the Invisible, published in 1911.</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2324" y="0"/>
            <a:ext cx="6191676" cy="6858000"/>
          </a:xfrm>
          <a:prstGeom prst="rect">
            <a:avLst/>
          </a:prstGeom>
        </p:spPr>
      </p:pic>
      <p:sp>
        <p:nvSpPr>
          <p:cNvPr id="3" name="TextBox 2"/>
          <p:cNvSpPr txBox="1"/>
          <p:nvPr/>
        </p:nvSpPr>
        <p:spPr>
          <a:xfrm>
            <a:off x="304800" y="685800"/>
            <a:ext cx="2286000" cy="5693865"/>
          </a:xfrm>
          <a:prstGeom prst="rect">
            <a:avLst/>
          </a:prstGeom>
          <a:noFill/>
        </p:spPr>
        <p:txBody>
          <a:bodyPr wrap="square" rtlCol="0">
            <a:spAutoFit/>
          </a:bodyPr>
          <a:lstStyle/>
          <a:p>
            <a:pPr algn="r"/>
            <a:r>
              <a:rPr lang="en-US" sz="1400" dirty="0" smtClean="0"/>
              <a:t> A close-up view of the </a:t>
            </a:r>
            <a:r>
              <a:rPr lang="en-US" sz="1400" dirty="0" err="1" smtClean="0"/>
              <a:t>ectoplasmic</a:t>
            </a:r>
            <a:r>
              <a:rPr lang="en-US" sz="1400" dirty="0" smtClean="0"/>
              <a:t> emanation shows blatant signs of brushwork and retouching. At one point in his career, Wyllie was accused of using phosphorescent drawings that would glow in the dark, apparently casting enough light on a developing negative to cause an "extra" to appear. </a:t>
            </a:r>
          </a:p>
          <a:p>
            <a:pPr algn="r"/>
            <a:endParaRPr lang="en-US" sz="1400" dirty="0"/>
          </a:p>
          <a:p>
            <a:pPr algn="r"/>
            <a:r>
              <a:rPr lang="en-US" sz="1400" dirty="0" smtClean="0"/>
              <a:t>Other spirit photographers palmed film negatives, which they surreptitiously placed over the negative. In this instance, however, it is difficult to guess at Wyllie's methodology because we don't know what the "extra" would have looked like without the intervention of the </a:t>
            </a:r>
            <a:r>
              <a:rPr lang="en-US" sz="1400" dirty="0" err="1" smtClean="0"/>
              <a:t>retoucher</a:t>
            </a:r>
            <a:r>
              <a:rPr lang="en-US" sz="1400" dirty="0" smtClean="0"/>
              <a:t>.</a:t>
            </a:r>
          </a:p>
          <a:p>
            <a:pPr algn="r"/>
            <a:endParaRPr lang="en-US" sz="1400" dirty="0" smtClean="0"/>
          </a:p>
          <a:p>
            <a:pPr algn="r"/>
            <a:r>
              <a:rPr lang="en-US" sz="1400" dirty="0" smtClean="0"/>
              <a:t>	</a:t>
            </a:r>
            <a:endParaRPr lang="en-US" sz="1400" dirty="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20491" y="0"/>
            <a:ext cx="5223510" cy="6858000"/>
          </a:xfrm>
          <a:prstGeom prst="rect">
            <a:avLst/>
          </a:prstGeom>
        </p:spPr>
      </p:pic>
      <p:sp>
        <p:nvSpPr>
          <p:cNvPr id="3" name="TextBox 2"/>
          <p:cNvSpPr txBox="1"/>
          <p:nvPr/>
        </p:nvSpPr>
        <p:spPr>
          <a:xfrm>
            <a:off x="304800" y="4322296"/>
            <a:ext cx="3276600" cy="1938992"/>
          </a:xfrm>
          <a:prstGeom prst="rect">
            <a:avLst/>
          </a:prstGeom>
          <a:noFill/>
        </p:spPr>
        <p:txBody>
          <a:bodyPr wrap="square" rtlCol="0">
            <a:spAutoFit/>
          </a:bodyPr>
          <a:lstStyle/>
          <a:p>
            <a:pPr algn="r"/>
            <a:r>
              <a:rPr lang="en-US" sz="1200" dirty="0" smtClean="0"/>
              <a:t>Edward Wyllie (American; born India 1848, died London, 1911)</a:t>
            </a:r>
          </a:p>
          <a:p>
            <a:pPr algn="r"/>
            <a:endParaRPr lang="en-US" sz="1200" dirty="0" smtClean="0"/>
          </a:p>
          <a:p>
            <a:pPr algn="r"/>
            <a:r>
              <a:rPr lang="en-US" sz="1200" b="1" dirty="0" smtClean="0"/>
              <a:t>J. R. Mercer with Spirits of his First Wife and Mother, a Spirit Message and Flowers from the Other Side</a:t>
            </a:r>
          </a:p>
          <a:p>
            <a:pPr algn="r"/>
            <a:endParaRPr lang="en-US" sz="1200" dirty="0" smtClean="0"/>
          </a:p>
          <a:p>
            <a:pPr algn="r"/>
            <a:r>
              <a:rPr lang="en-US" sz="1200" dirty="0" smtClean="0"/>
              <a:t>Silver-</a:t>
            </a:r>
            <a:r>
              <a:rPr lang="en-US" sz="1200" dirty="0" err="1" smtClean="0"/>
              <a:t>gelatine</a:t>
            </a:r>
            <a:r>
              <a:rPr lang="en-US" sz="1200" dirty="0" smtClean="0"/>
              <a:t> cabinet card, 3.75 </a:t>
            </a:r>
            <a:r>
              <a:rPr lang="en-US" sz="1200" dirty="0" err="1" smtClean="0"/>
              <a:t>x</a:t>
            </a:r>
            <a:r>
              <a:rPr lang="en-US" sz="1200" dirty="0" smtClean="0"/>
              <a:t> 4.75 inches</a:t>
            </a:r>
          </a:p>
          <a:p>
            <a:pPr algn="r"/>
            <a:endParaRPr lang="en-US" sz="1200" dirty="0" smtClean="0"/>
          </a:p>
          <a:p>
            <a:pPr algn="r"/>
            <a:r>
              <a:rPr lang="en-US" sz="1200" dirty="0" smtClean="0"/>
              <a:t>circa 1897</a:t>
            </a:r>
            <a:endParaRPr lang="en-US" sz="1200" dirty="0"/>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38200" y="762000"/>
            <a:ext cx="7467600" cy="4524316"/>
          </a:xfrm>
          <a:prstGeom prst="rect">
            <a:avLst/>
          </a:prstGeom>
          <a:noFill/>
        </p:spPr>
        <p:txBody>
          <a:bodyPr wrap="square" rtlCol="0">
            <a:spAutoFit/>
          </a:bodyPr>
          <a:lstStyle/>
          <a:p>
            <a:r>
              <a:rPr lang="en-US" dirty="0" smtClean="0"/>
              <a:t>Edward Wyllie was a farmer, a cartoonist, an auctioneer and a soldier in New Zealand before emigrating to the United States in 1886 and becoming a photographer in Los Angeles.</a:t>
            </a:r>
          </a:p>
          <a:p>
            <a:endParaRPr lang="en-US" dirty="0" smtClean="0"/>
          </a:p>
          <a:p>
            <a:r>
              <a:rPr lang="en-US" dirty="0" smtClean="0"/>
              <a:t>This photograph combines many of the most important themes of spiritualism: a message from beyond, an offering of flowers, and the physical appearance of deceased family members on the same plate as the likeness of a living person. The written message reads "am so glad thee have gotten the light at last and that thou are so happy. Elizabeth B. Mercer."</a:t>
            </a:r>
          </a:p>
          <a:p>
            <a:endParaRPr lang="en-US" dirty="0" smtClean="0"/>
          </a:p>
          <a:p>
            <a:r>
              <a:rPr lang="en-US" dirty="0" smtClean="0"/>
              <a:t>The sitter is 88-year old John R. Mercer of Pasadena, California. The image in the lower right is said to be that of Mercer's mother. The other "extra" represents Mercer's first wife, Rachel (</a:t>
            </a:r>
            <a:r>
              <a:rPr lang="en-US" dirty="0" err="1" smtClean="0"/>
              <a:t>d</a:t>
            </a:r>
            <a:r>
              <a:rPr lang="en-US" dirty="0" smtClean="0"/>
              <a:t>. 1851), and the flowers are said to be identical to those held by Mercer's second wife, Elizabeth, before her burial on Thanksgiving Day, 1897.</a:t>
            </a:r>
          </a:p>
          <a:p>
            <a:endParaRPr lang="en-US" dirty="0" smtClean="0"/>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38200" y="762000"/>
            <a:ext cx="7467600" cy="4801315"/>
          </a:xfrm>
          <a:prstGeom prst="rect">
            <a:avLst/>
          </a:prstGeom>
          <a:noFill/>
        </p:spPr>
        <p:txBody>
          <a:bodyPr wrap="square" rtlCol="0">
            <a:spAutoFit/>
          </a:bodyPr>
          <a:lstStyle/>
          <a:p>
            <a:r>
              <a:rPr lang="en-US" dirty="0" smtClean="0"/>
              <a:t>According to Fred </a:t>
            </a:r>
            <a:r>
              <a:rPr lang="en-US" dirty="0" err="1" smtClean="0"/>
              <a:t>Gettings</a:t>
            </a:r>
            <a:r>
              <a:rPr lang="en-US" dirty="0" smtClean="0"/>
              <a:t>, author of Ghosts in Photographs,</a:t>
            </a:r>
          </a:p>
          <a:p>
            <a:endParaRPr lang="en-US" dirty="0" smtClean="0"/>
          </a:p>
          <a:p>
            <a:r>
              <a:rPr lang="en-US" dirty="0" smtClean="0"/>
              <a:t>    The important point about this picture is that, even though the lower face does suggest that it was based on a process image, probably a screened print, the likeness itself, which Mercer attested to, could not have been derived in such a way, as she had been buried for sixty-nine years, and no daguerreotype, painting, or screened block could have been made of her during her lifetime!</a:t>
            </a:r>
          </a:p>
          <a:p>
            <a:endParaRPr lang="en-US" dirty="0" smtClean="0"/>
          </a:p>
          <a:p>
            <a:r>
              <a:rPr lang="en-US" dirty="0" smtClean="0"/>
              <a:t>Presuming the Wyllie photograph was made in 1897, John R. Mercer's mother would have died a dozen years before the first photographic portraits were made. Even so, her image looks distinctly like a copy of a daguerreotype. To the believers, this was evidence that Wyllie's photograph had to be a supernormal work. To skeptics, it suggests the frailty of human memory-- for without the aid of a photograph or painting, it is possible to make a mistake identifying someone whose face has not been seen for 69 years.</a:t>
            </a:r>
          </a:p>
          <a:p>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0240" y="228600"/>
            <a:ext cx="4053840" cy="6400800"/>
          </a:xfrm>
          <a:prstGeom prst="rect">
            <a:avLst/>
          </a:prstGeom>
        </p:spPr>
      </p:pic>
      <p:sp>
        <p:nvSpPr>
          <p:cNvPr id="3" name="TextBox 2"/>
          <p:cNvSpPr txBox="1"/>
          <p:nvPr/>
        </p:nvSpPr>
        <p:spPr>
          <a:xfrm>
            <a:off x="4953000" y="4800600"/>
            <a:ext cx="3657600" cy="1569660"/>
          </a:xfrm>
          <a:prstGeom prst="rect">
            <a:avLst/>
          </a:prstGeom>
          <a:noFill/>
        </p:spPr>
        <p:txBody>
          <a:bodyPr wrap="square" rtlCol="0">
            <a:spAutoFit/>
          </a:bodyPr>
          <a:lstStyle/>
          <a:p>
            <a:r>
              <a:rPr lang="en-US" sz="1200" dirty="0" smtClean="0"/>
              <a:t>F. C. E. </a:t>
            </a:r>
            <a:r>
              <a:rPr lang="en-US" sz="1200" dirty="0" err="1" smtClean="0"/>
              <a:t>Dimmick</a:t>
            </a:r>
            <a:r>
              <a:rPr lang="en-US" sz="1200" dirty="0" smtClean="0"/>
              <a:t> (England)</a:t>
            </a:r>
          </a:p>
          <a:p>
            <a:endParaRPr lang="en-US" sz="1200" dirty="0" smtClean="0"/>
          </a:p>
          <a:p>
            <a:r>
              <a:rPr lang="en-US" sz="1200" b="1" dirty="0" smtClean="0"/>
              <a:t>"Mrs. Dorothy Henderson. Head bent forward, hands controlled and Ectoplasm covering her lap."</a:t>
            </a:r>
          </a:p>
          <a:p>
            <a:endParaRPr lang="en-US" sz="1200" dirty="0" smtClean="0"/>
          </a:p>
          <a:p>
            <a:r>
              <a:rPr lang="en-US" sz="1200" dirty="0" smtClean="0"/>
              <a:t>Gelatin-silver print, 3.5 </a:t>
            </a:r>
            <a:r>
              <a:rPr lang="en-US" sz="1200" dirty="0" err="1" smtClean="0"/>
              <a:t>x</a:t>
            </a:r>
            <a:r>
              <a:rPr lang="en-US" sz="1200" dirty="0" smtClean="0"/>
              <a:t> 5 inches</a:t>
            </a:r>
          </a:p>
          <a:p>
            <a:endParaRPr lang="en-US" sz="1200" dirty="0" smtClean="0"/>
          </a:p>
          <a:p>
            <a:r>
              <a:rPr lang="en-US" sz="1200" dirty="0" smtClean="0"/>
              <a:t>        October 2, 1928</a:t>
            </a:r>
            <a:endParaRPr lang="en-US" sz="1200" dirty="0"/>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066800" y="1143000"/>
            <a:ext cx="7010400" cy="3139321"/>
          </a:xfrm>
          <a:prstGeom prst="rect">
            <a:avLst/>
          </a:prstGeom>
          <a:noFill/>
        </p:spPr>
        <p:txBody>
          <a:bodyPr wrap="square" rtlCol="0">
            <a:spAutoFit/>
          </a:bodyPr>
          <a:lstStyle/>
          <a:p>
            <a:r>
              <a:rPr lang="en-US" dirty="0" smtClean="0"/>
              <a:t>Dorothy Henderson may have been the subject of a play written by the Irish poet William Butler Yeats, based on his experiences in spiritualism. Words Upon the Window Pane opened at the Abbey Theater in Dublin in 1930 and has as its central character a medium named Mrs. Henderson. A coincidence? We hope further research will provide an answer. For now, there is drama enough in the strange, other-worldly composition of this photograph, which some researchers find reminiscent of Japanese Noh theater--another interest of Yeats. The "ectoplasm" seen emerging from Mrs. Henderson's midsection is almost less remarkable than the seemingly disembodied hands of the "controls," maintaining contact with the medium in an effort to prevent fraud.</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3250" y="533400"/>
            <a:ext cx="7937500" cy="5067300"/>
          </a:xfrm>
          <a:prstGeom prst="rect">
            <a:avLst/>
          </a:prstGeom>
        </p:spPr>
      </p:pic>
      <p:sp>
        <p:nvSpPr>
          <p:cNvPr id="3" name="TextBox 2"/>
          <p:cNvSpPr txBox="1"/>
          <p:nvPr/>
        </p:nvSpPr>
        <p:spPr>
          <a:xfrm>
            <a:off x="1600200" y="5791200"/>
            <a:ext cx="6940550" cy="830997"/>
          </a:xfrm>
          <a:prstGeom prst="rect">
            <a:avLst/>
          </a:prstGeom>
          <a:noFill/>
        </p:spPr>
        <p:txBody>
          <a:bodyPr wrap="square" rtlCol="0">
            <a:spAutoFit/>
          </a:bodyPr>
          <a:lstStyle/>
          <a:p>
            <a:pPr algn="r"/>
            <a:r>
              <a:rPr lang="en-US" sz="1200" b="1" dirty="0" err="1" smtClean="0"/>
              <a:t>Bisson</a:t>
            </a:r>
            <a:r>
              <a:rPr lang="en-US" sz="1200" b="1" dirty="0" smtClean="0"/>
              <a:t> Frères (Louis-</a:t>
            </a:r>
            <a:r>
              <a:rPr lang="en-US" sz="1200" b="1" dirty="0" err="1" smtClean="0"/>
              <a:t>Auguste</a:t>
            </a:r>
            <a:r>
              <a:rPr lang="en-US" sz="1200" b="1" dirty="0" smtClean="0"/>
              <a:t> </a:t>
            </a:r>
            <a:r>
              <a:rPr lang="en-US" sz="1200" b="1" dirty="0" err="1" smtClean="0"/>
              <a:t>Bisson</a:t>
            </a:r>
            <a:r>
              <a:rPr lang="en-US" sz="1200" b="1" dirty="0" smtClean="0"/>
              <a:t> [France, 1814-1876] &amp; </a:t>
            </a:r>
            <a:r>
              <a:rPr lang="en-US" sz="1200" b="1" dirty="0" err="1" smtClean="0"/>
              <a:t>Auguste</a:t>
            </a:r>
            <a:r>
              <a:rPr lang="en-US" sz="1200" b="1" dirty="0" smtClean="0"/>
              <a:t>-Rosalie </a:t>
            </a:r>
            <a:r>
              <a:rPr lang="en-US" sz="1200" b="1" dirty="0" err="1" smtClean="0"/>
              <a:t>Bisson</a:t>
            </a:r>
            <a:r>
              <a:rPr lang="en-US" sz="1200" b="1" dirty="0" smtClean="0"/>
              <a:t> [France, 1826-1900]): Glacier des </a:t>
            </a:r>
            <a:r>
              <a:rPr lang="en-US" sz="1200" b="1" dirty="0" err="1" smtClean="0"/>
              <a:t>Bossons</a:t>
            </a:r>
            <a:r>
              <a:rPr lang="en-US" sz="1200" b="1" dirty="0" smtClean="0"/>
              <a:t>, </a:t>
            </a:r>
            <a:r>
              <a:rPr lang="en-US" sz="1200" b="1" dirty="0" err="1" smtClean="0"/>
              <a:t>Savoie</a:t>
            </a:r>
            <a:r>
              <a:rPr lang="en-US" sz="1200" b="1" dirty="0" smtClean="0"/>
              <a:t>.</a:t>
            </a:r>
          </a:p>
          <a:p>
            <a:pPr algn="r"/>
            <a:endParaRPr lang="en-US" sz="1200" dirty="0" smtClean="0"/>
          </a:p>
          <a:p>
            <a:pPr algn="r"/>
            <a:r>
              <a:rPr lang="en-US" sz="1200" dirty="0" smtClean="0"/>
              <a:t>Albumen print 9.5 </a:t>
            </a:r>
            <a:r>
              <a:rPr lang="en-US" sz="1200" dirty="0" err="1" smtClean="0"/>
              <a:t>x</a:t>
            </a:r>
            <a:r>
              <a:rPr lang="en-US" sz="1200" dirty="0" smtClean="0"/>
              <a:t> 15.5 inches, circa 1860</a:t>
            </a:r>
            <a:endParaRPr lang="en-US" sz="1200" dirty="0"/>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0"/>
            <a:ext cx="5692140" cy="6858000"/>
          </a:xfrm>
          <a:prstGeom prst="rect">
            <a:avLst/>
          </a:prstGeom>
        </p:spPr>
      </p:pic>
      <p:sp>
        <p:nvSpPr>
          <p:cNvPr id="3" name="TextBox 2"/>
          <p:cNvSpPr txBox="1"/>
          <p:nvPr/>
        </p:nvSpPr>
        <p:spPr>
          <a:xfrm>
            <a:off x="6400800" y="3048000"/>
            <a:ext cx="2514600" cy="3416319"/>
          </a:xfrm>
          <a:prstGeom prst="rect">
            <a:avLst/>
          </a:prstGeom>
          <a:noFill/>
        </p:spPr>
        <p:txBody>
          <a:bodyPr wrap="square" rtlCol="0">
            <a:spAutoFit/>
          </a:bodyPr>
          <a:lstStyle/>
          <a:p>
            <a:r>
              <a:rPr lang="en-US" sz="1200" dirty="0" smtClean="0"/>
              <a:t>William Hope (Crewe, England, 1863-1933)</a:t>
            </a:r>
          </a:p>
          <a:p>
            <a:endParaRPr lang="en-US" sz="1200" dirty="0" smtClean="0"/>
          </a:p>
          <a:p>
            <a:r>
              <a:rPr lang="en-US" sz="1200" b="1" dirty="0" smtClean="0"/>
              <a:t>Rev. Charles L. </a:t>
            </a:r>
            <a:r>
              <a:rPr lang="en-US" sz="1200" b="1" dirty="0" err="1" smtClean="0"/>
              <a:t>Tweedale</a:t>
            </a:r>
            <a:r>
              <a:rPr lang="en-US" sz="1200" b="1" dirty="0" smtClean="0"/>
              <a:t> and Mrs. </a:t>
            </a:r>
            <a:r>
              <a:rPr lang="en-US" sz="1200" b="1" dirty="0" err="1" smtClean="0"/>
              <a:t>Tweedale</a:t>
            </a:r>
            <a:r>
              <a:rPr lang="en-US" sz="1200" b="1" dirty="0" smtClean="0"/>
              <a:t> with the Spirit Form of the late F. Burnett</a:t>
            </a:r>
          </a:p>
          <a:p>
            <a:endParaRPr lang="en-US" sz="1200" dirty="0" smtClean="0"/>
          </a:p>
          <a:p>
            <a:r>
              <a:rPr lang="en-US" sz="1200" dirty="0" smtClean="0"/>
              <a:t>Brown-toned silver print, 3 </a:t>
            </a:r>
            <a:r>
              <a:rPr lang="en-US" sz="1200" dirty="0" err="1" smtClean="0"/>
              <a:t>x</a:t>
            </a:r>
            <a:r>
              <a:rPr lang="en-US" sz="1200" dirty="0" smtClean="0"/>
              <a:t> 3.5 inches</a:t>
            </a:r>
          </a:p>
          <a:p>
            <a:endParaRPr lang="en-US" sz="1200" dirty="0" smtClean="0"/>
          </a:p>
          <a:p>
            <a:r>
              <a:rPr lang="en-US" sz="1200" dirty="0" smtClean="0"/>
              <a:t>    Sept. 5, 1919</a:t>
            </a:r>
          </a:p>
          <a:p>
            <a:endParaRPr lang="en-US" sz="1200" dirty="0" smtClean="0"/>
          </a:p>
          <a:p>
            <a:r>
              <a:rPr lang="en-US" sz="1200" dirty="0" smtClean="0"/>
              <a:t>        Inscribed on verso: "The Rev. Charles L. </a:t>
            </a:r>
            <a:r>
              <a:rPr lang="en-US" sz="1200" dirty="0" err="1" smtClean="0"/>
              <a:t>Tweedale</a:t>
            </a:r>
            <a:r>
              <a:rPr lang="en-US" sz="1200" dirty="0" smtClean="0"/>
              <a:t> and Mrs. </a:t>
            </a:r>
            <a:r>
              <a:rPr lang="en-US" sz="1200" dirty="0" err="1" smtClean="0"/>
              <a:t>Tweedale</a:t>
            </a:r>
            <a:r>
              <a:rPr lang="en-US" sz="1200" dirty="0" smtClean="0"/>
              <a:t> with the spirit -form of the late F. Burnett who died in 1913. Taken under good test conditions Sept. 5th 1919."</a:t>
            </a:r>
            <a:endParaRPr lang="en-US" sz="1200" dirty="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14400" y="609600"/>
            <a:ext cx="7467600" cy="5909311"/>
          </a:xfrm>
          <a:prstGeom prst="rect">
            <a:avLst/>
          </a:prstGeom>
          <a:noFill/>
        </p:spPr>
        <p:txBody>
          <a:bodyPr wrap="square" rtlCol="0">
            <a:spAutoFit/>
          </a:bodyPr>
          <a:lstStyle/>
          <a:p>
            <a:r>
              <a:rPr lang="en-US" dirty="0" smtClean="0"/>
              <a:t>Rev. </a:t>
            </a:r>
            <a:r>
              <a:rPr lang="en-US" dirty="0" err="1" smtClean="0"/>
              <a:t>Tweedale</a:t>
            </a:r>
            <a:r>
              <a:rPr lang="en-US" dirty="0" smtClean="0"/>
              <a:t>, an Anglican minister, was a leading voice for spiritualism in Britain. As the Vicar of Weston in Yorkshire, he and his wife lived in a vicarage that was described as a "much-haunted house." Rev. </a:t>
            </a:r>
            <a:r>
              <a:rPr lang="en-US" dirty="0" err="1" smtClean="0"/>
              <a:t>Tweedale</a:t>
            </a:r>
            <a:r>
              <a:rPr lang="en-US" dirty="0" smtClean="0"/>
              <a:t> was the author of the books Man's Survival After Death (1909) and News from the Next World (1940). He also wrote a work defending spirit photography and the maker of this photograph, The Vindication of William Hope.</a:t>
            </a:r>
          </a:p>
          <a:p>
            <a:endParaRPr lang="en-US" dirty="0" smtClean="0"/>
          </a:p>
          <a:p>
            <a:r>
              <a:rPr lang="en-US" dirty="0" smtClean="0"/>
              <a:t>The "extra" shown is that of Rev. </a:t>
            </a:r>
            <a:r>
              <a:rPr lang="en-US" dirty="0" err="1" smtClean="0"/>
              <a:t>Tweedale's</a:t>
            </a:r>
            <a:r>
              <a:rPr lang="en-US" dirty="0" smtClean="0"/>
              <a:t> father-in-law, who was supposedly never photographed in life with a beard except when wearing his hat. That fact was considered evidence of the supernatural origin of this image.</a:t>
            </a:r>
          </a:p>
          <a:p>
            <a:endParaRPr lang="en-US" dirty="0" smtClean="0"/>
          </a:p>
          <a:p>
            <a:r>
              <a:rPr lang="en-US" dirty="0" smtClean="0"/>
              <a:t>William Hope was a carpenter who began taking spirit photographs in 1905. A group of six friends became affiliated with him for the purposes of sitting for psychic photographs, and this organization became known as the "Crewe Circle."</a:t>
            </a:r>
          </a:p>
          <a:p>
            <a:endParaRPr lang="en-US" dirty="0" smtClean="0"/>
          </a:p>
          <a:p>
            <a:r>
              <a:rPr lang="en-US" dirty="0" smtClean="0"/>
              <a:t>An investigator named Harry Price, using secretly marked plates, exposed Hope as a fraud in 1922. Price's report, in the Journal of the Society for Psychic Research, cited evidence that Hope surreptitiously substituted negatives that had been pre-exposed to "ghost" images. </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7600" y="76200"/>
            <a:ext cx="4815078" cy="6781800"/>
          </a:xfrm>
          <a:prstGeom prst="rect">
            <a:avLst/>
          </a:prstGeom>
        </p:spPr>
      </p:pic>
      <p:sp>
        <p:nvSpPr>
          <p:cNvPr id="3" name="TextBox 2"/>
          <p:cNvSpPr txBox="1"/>
          <p:nvPr/>
        </p:nvSpPr>
        <p:spPr>
          <a:xfrm>
            <a:off x="381000" y="552271"/>
            <a:ext cx="2895600" cy="1200329"/>
          </a:xfrm>
          <a:prstGeom prst="rect">
            <a:avLst/>
          </a:prstGeom>
          <a:noFill/>
        </p:spPr>
        <p:txBody>
          <a:bodyPr wrap="square" rtlCol="0">
            <a:spAutoFit/>
          </a:bodyPr>
          <a:lstStyle/>
          <a:p>
            <a:pPr algn="r"/>
            <a:r>
              <a:rPr lang="en-US" sz="1200" dirty="0" smtClean="0"/>
              <a:t>Dr. Thomas Glendenning Hamilton (Winnipeg, Manitoba, Canada, 1873-1935)</a:t>
            </a:r>
          </a:p>
          <a:p>
            <a:pPr algn="r"/>
            <a:endParaRPr lang="en-US" sz="1200" dirty="0" smtClean="0"/>
          </a:p>
          <a:p>
            <a:pPr algn="r"/>
            <a:r>
              <a:rPr lang="en-US" sz="1200" dirty="0" smtClean="0"/>
              <a:t>    </a:t>
            </a:r>
          </a:p>
          <a:p>
            <a:pPr algn="r"/>
            <a:r>
              <a:rPr lang="en-US" sz="1200" dirty="0" smtClean="0"/>
              <a:t>        Gelatin-silver print of unknown date from negative taken June 27, 1932</a:t>
            </a:r>
            <a:endParaRPr lang="en-US" sz="1200" dirty="0"/>
          </a:p>
        </p:txBody>
      </p:sp>
      <p:sp>
        <p:nvSpPr>
          <p:cNvPr id="4" name="TextBox 3"/>
          <p:cNvSpPr txBox="1"/>
          <p:nvPr/>
        </p:nvSpPr>
        <p:spPr>
          <a:xfrm>
            <a:off x="381000" y="2286000"/>
            <a:ext cx="2895600" cy="3970318"/>
          </a:xfrm>
          <a:prstGeom prst="rect">
            <a:avLst/>
          </a:prstGeom>
          <a:noFill/>
        </p:spPr>
        <p:txBody>
          <a:bodyPr wrap="square" rtlCol="0">
            <a:spAutoFit/>
          </a:bodyPr>
          <a:lstStyle/>
          <a:p>
            <a:r>
              <a:rPr lang="en-US" dirty="0" smtClean="0"/>
              <a:t>Sir Arthur Conan Doyle died in 1930, a firm believer in the survival of the spirit after death--and in spirit photography. In this image, the great writer returns from "the other side of the veil" through the </a:t>
            </a:r>
            <a:r>
              <a:rPr lang="en-US" dirty="0" err="1" smtClean="0"/>
              <a:t>mediumship</a:t>
            </a:r>
            <a:r>
              <a:rPr lang="en-US" dirty="0" smtClean="0"/>
              <a:t> of Mrs. Mary Marshall. Doyle is seen in the upper portion of the "ectoplasm" shown exuding from the medium's nose.</a:t>
            </a:r>
          </a:p>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229</TotalTime>
  <Words>8347</Words>
  <Application>Microsoft Macintosh PowerPoint</Application>
  <PresentationFormat>On-screen Show (4:3)</PresentationFormat>
  <Paragraphs>387</Paragraphs>
  <Slides>92</Slides>
  <Notes>0</Notes>
  <HiddenSlides>0</HiddenSlides>
  <MMClips>0</MMClips>
  <ScaleCrop>false</ScaleCrop>
  <HeadingPairs>
    <vt:vector size="4" baseType="variant">
      <vt:variant>
        <vt:lpstr>Design Template</vt:lpstr>
      </vt:variant>
      <vt:variant>
        <vt:i4>1</vt:i4>
      </vt:variant>
      <vt:variant>
        <vt:lpstr>Slide Titles</vt:lpstr>
      </vt:variant>
      <vt:variant>
        <vt:i4>92</vt:i4>
      </vt:variant>
    </vt:vector>
  </HeadingPairs>
  <TitlesOfParts>
    <vt:vector size="9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vector>
  </TitlesOfParts>
  <Company>jj_higgins design</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jj higgins</dc:creator>
  <cp:lastModifiedBy>jj higgins</cp:lastModifiedBy>
  <cp:revision>4</cp:revision>
  <dcterms:created xsi:type="dcterms:W3CDTF">2008-10-27T00:20:30Z</dcterms:created>
  <dcterms:modified xsi:type="dcterms:W3CDTF">2008-10-27T04:10:01Z</dcterms:modified>
</cp:coreProperties>
</file>