
<file path=[Content_Types].xml><?xml version="1.0" encoding="utf-8"?>
<Types xmlns="http://schemas.openxmlformats.org/package/2006/content-types">
  <Override PartName="/ppt/slides/slide12.xml" ContentType="application/vnd.openxmlformats-officedocument.presentationml.slide+xml"/>
  <Override PartName="/ppt/slideLayouts/slideLayout8.xml" ContentType="application/vnd.openxmlformats-officedocument.presentationml.slideLayout+xml"/>
  <Override PartName="/ppt/slides/slide22.xml" ContentType="application/vnd.openxmlformats-officedocument.presentationml.slide+xml"/>
  <Override PartName="/ppt/slides/slide28.xml" ContentType="application/vnd.openxmlformats-officedocument.presentationml.slide+xml"/>
  <Override PartName="/ppt/slides/slide2.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Override PartName="/ppt/slides/slide25.xml" ContentType="application/vnd.openxmlformats-officedocument.presentationml.slide+xml"/>
  <Override PartName="/ppt/slides/slide13.xml" ContentType="application/vnd.openxmlformats-officedocument.presentationml.slide+xml"/>
  <Override PartName="/ppt/slides/slide40.xml" ContentType="application/vnd.openxmlformats-officedocument.presentationml.slide+xml"/>
  <Override PartName="/ppt/slides/slide14.xml" ContentType="application/vnd.openxmlformats-officedocument.presentationml.slide+xml"/>
  <Override PartName="/ppt/slides/slide3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s/slide37.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slides/slide33.xml" ContentType="application/vnd.openxmlformats-officedocument.presentationml.slide+xml"/>
  <Override PartName="/ppt/presProps.xml" ContentType="application/vnd.openxmlformats-officedocument.presentationml.presProps+xml"/>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s/slide27.xml" ContentType="application/vnd.openxmlformats-officedocument.presentationml.slide+xml"/>
  <Override PartName="/ppt/slideLayouts/slideLayout11.xml" ContentType="application/vnd.openxmlformats-officedocument.presentationml.slideLayout+xml"/>
  <Override PartName="/docProps/core.xml" ContentType="application/vnd.openxmlformats-package.core-properties+xml"/>
  <Override PartName="/ppt/slides/slide8.xml" ContentType="application/vnd.openxmlformats-officedocument.presentationml.slide+xml"/>
  <Override PartName="/ppt/slides/slide31.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56" r:id="rId2"/>
    <p:sldId id="257" r:id="rId3"/>
    <p:sldId id="258" r:id="rId4"/>
    <p:sldId id="259" r:id="rId5"/>
    <p:sldId id="266" r:id="rId6"/>
    <p:sldId id="267" r:id="rId7"/>
    <p:sldId id="265" r:id="rId8"/>
    <p:sldId id="261" r:id="rId9"/>
    <p:sldId id="291" r:id="rId10"/>
    <p:sldId id="263" r:id="rId11"/>
    <p:sldId id="262" r:id="rId12"/>
    <p:sldId id="264" r:id="rId13"/>
    <p:sldId id="260" r:id="rId14"/>
    <p:sldId id="268" r:id="rId15"/>
    <p:sldId id="269" r:id="rId16"/>
    <p:sldId id="270" r:id="rId17"/>
    <p:sldId id="271" r:id="rId18"/>
    <p:sldId id="272" r:id="rId19"/>
    <p:sldId id="273" r:id="rId20"/>
    <p:sldId id="274" r:id="rId21"/>
    <p:sldId id="276" r:id="rId22"/>
    <p:sldId id="275" r:id="rId23"/>
    <p:sldId id="277" r:id="rId24"/>
    <p:sldId id="279" r:id="rId25"/>
    <p:sldId id="278" r:id="rId26"/>
    <p:sldId id="280" r:id="rId27"/>
    <p:sldId id="283" r:id="rId28"/>
    <p:sldId id="282" r:id="rId29"/>
    <p:sldId id="281" r:id="rId30"/>
    <p:sldId id="284" r:id="rId31"/>
    <p:sldId id="285" r:id="rId32"/>
    <p:sldId id="286" r:id="rId33"/>
    <p:sldId id="287" r:id="rId34"/>
    <p:sldId id="288" r:id="rId35"/>
    <p:sldId id="289" r:id="rId36"/>
    <p:sldId id="290" r:id="rId37"/>
    <p:sldId id="292" r:id="rId38"/>
    <p:sldId id="293" r:id="rId39"/>
    <p:sldId id="294" r:id="rId40"/>
    <p:sldId id="295" r:id="rId41"/>
    <p:sldId id="296" r:id="rId42"/>
    <p:sldId id="297" r:id="rId43"/>
    <p:sldId id="298"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15620"/>
    <p:restoredTop sz="94660"/>
  </p:normalViewPr>
  <p:slideViewPr>
    <p:cSldViewPr snapToObjects="1">
      <p:cViewPr varScale="1">
        <p:scale>
          <a:sx n="98" d="100"/>
          <a:sy n="98" d="100"/>
        </p:scale>
        <p:origin x="-1184" y="-12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39" Type="http://schemas.openxmlformats.org/officeDocument/2006/relationships/slide" Target="slides/slide38.xml"/><Relationship Id="rId7" Type="http://schemas.openxmlformats.org/officeDocument/2006/relationships/slide" Target="slides/slide6.xml"/><Relationship Id="rId43" Type="http://schemas.openxmlformats.org/officeDocument/2006/relationships/slide" Target="slides/slide42.xml"/><Relationship Id="rId25" Type="http://schemas.openxmlformats.org/officeDocument/2006/relationships/slide" Target="slides/slide24.xml"/><Relationship Id="rId10" Type="http://schemas.openxmlformats.org/officeDocument/2006/relationships/slide" Target="slides/slide9.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printerSettings" Target="printerSettings/printerSettings1.bin"/><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tableStyles" Target="tableStyles.xml"/><Relationship Id="rId44" Type="http://schemas.openxmlformats.org/officeDocument/2006/relationships/slide" Target="slides/slide43.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presProps" Target="presProps.xml"/><Relationship Id="rId35" Type="http://schemas.openxmlformats.org/officeDocument/2006/relationships/slide" Target="slides/slide34.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36" Type="http://schemas.openxmlformats.org/officeDocument/2006/relationships/slide" Target="slides/slide35.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viewProps" Target="viewProps.xml"/><Relationship Id="rId48" Type="http://schemas.openxmlformats.org/officeDocument/2006/relationships/theme" Target="theme/theme1.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5AB4FDB-82F6-6A4C-8C39-2634C5471F39}" type="datetimeFigureOut">
              <a:rPr lang="en-US" smtClean="0"/>
              <a:t>11/30/08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08DCE7-669E-7345-83DB-9F4339E1F34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AB4FDB-82F6-6A4C-8C39-2634C5471F39}" type="datetimeFigureOut">
              <a:rPr lang="en-US" smtClean="0"/>
              <a:t>11/30/08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08DCE7-669E-7345-83DB-9F4339E1F34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AB4FDB-82F6-6A4C-8C39-2634C5471F39}" type="datetimeFigureOut">
              <a:rPr lang="en-US" smtClean="0"/>
              <a:t>11/30/08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08DCE7-669E-7345-83DB-9F4339E1F34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AB4FDB-82F6-6A4C-8C39-2634C5471F39}" type="datetimeFigureOut">
              <a:rPr lang="en-US" smtClean="0"/>
              <a:t>11/30/08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08DCE7-669E-7345-83DB-9F4339E1F34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AB4FDB-82F6-6A4C-8C39-2634C5471F39}" type="datetimeFigureOut">
              <a:rPr lang="en-US" smtClean="0"/>
              <a:t>11/30/08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08DCE7-669E-7345-83DB-9F4339E1F34A}"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5AB4FDB-82F6-6A4C-8C39-2634C5471F39}" type="datetimeFigureOut">
              <a:rPr lang="en-US" smtClean="0"/>
              <a:t>11/30/08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08DCE7-669E-7345-83DB-9F4339E1F34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5AB4FDB-82F6-6A4C-8C39-2634C5471F39}" type="datetimeFigureOut">
              <a:rPr lang="en-US" smtClean="0"/>
              <a:t>11/30/08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08DCE7-669E-7345-83DB-9F4339E1F34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5AB4FDB-82F6-6A4C-8C39-2634C5471F39}" type="datetimeFigureOut">
              <a:rPr lang="en-US" smtClean="0"/>
              <a:t>11/30/08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08DCE7-669E-7345-83DB-9F4339E1F34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AB4FDB-82F6-6A4C-8C39-2634C5471F39}" type="datetimeFigureOut">
              <a:rPr lang="en-US" smtClean="0"/>
              <a:t>11/30/08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08DCE7-669E-7345-83DB-9F4339E1F34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AB4FDB-82F6-6A4C-8C39-2634C5471F39}" type="datetimeFigureOut">
              <a:rPr lang="en-US" smtClean="0"/>
              <a:t>11/30/08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08DCE7-669E-7345-83DB-9F4339E1F34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AB4FDB-82F6-6A4C-8C39-2634C5471F39}" type="datetimeFigureOut">
              <a:rPr lang="en-US" smtClean="0"/>
              <a:t>11/30/08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08DCE7-669E-7345-83DB-9F4339E1F34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AB4FDB-82F6-6A4C-8C39-2634C5471F39}" type="datetimeFigureOut">
              <a:rPr lang="en-US" smtClean="0"/>
              <a:t>11/30/08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08DCE7-669E-7345-83DB-9F4339E1F34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3" Type="http://schemas.openxmlformats.org/officeDocument/2006/relationships/image" Target="../media/image3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1143000" y="1066800"/>
            <a:ext cx="7391400" cy="3970318"/>
          </a:xfrm>
          <a:prstGeom prst="rect">
            <a:avLst/>
          </a:prstGeom>
        </p:spPr>
        <p:txBody>
          <a:bodyPr wrap="square">
            <a:spAutoFit/>
          </a:bodyPr>
          <a:lstStyle/>
          <a:p>
            <a:r>
              <a:rPr lang="en-US" dirty="0" smtClean="0"/>
              <a:t>Sir John Herschel made numerous important contributions to photography. He made improvements in photographic processes, particularly in inventing the </a:t>
            </a:r>
            <a:r>
              <a:rPr lang="en-US" b="1" dirty="0" smtClean="0"/>
              <a:t>cyanotype</a:t>
            </a:r>
            <a:r>
              <a:rPr lang="en-US" dirty="0" smtClean="0"/>
              <a:t> process and variations </a:t>
            </a:r>
          </a:p>
          <a:p>
            <a:r>
              <a:rPr lang="en-US" dirty="0" smtClean="0"/>
              <a:t>(such as the </a:t>
            </a:r>
            <a:r>
              <a:rPr lang="en-US" dirty="0" err="1" smtClean="0"/>
              <a:t>chrysotype</a:t>
            </a:r>
            <a:r>
              <a:rPr lang="en-US" dirty="0" smtClean="0"/>
              <a:t>), the precursors of the modern blueprint process. </a:t>
            </a:r>
          </a:p>
          <a:p>
            <a:endParaRPr lang="en-US" dirty="0"/>
          </a:p>
          <a:p>
            <a:r>
              <a:rPr lang="en-US" dirty="0" smtClean="0"/>
              <a:t>He experimented with color reproduction, noting that rays of different parts of the spectrum tended to impart their own color to a photographic paper. Herschel originally discovered the platinum process on the basis of the light sensitivity of platinum salts.</a:t>
            </a:r>
          </a:p>
          <a:p>
            <a:endParaRPr lang="en-US" dirty="0" smtClean="0"/>
          </a:p>
          <a:p>
            <a:r>
              <a:rPr lang="en-US" dirty="0" smtClean="0"/>
              <a:t>He discovered sodium </a:t>
            </a:r>
            <a:r>
              <a:rPr lang="en-US" dirty="0" err="1" smtClean="0"/>
              <a:t>thiosulfate</a:t>
            </a:r>
            <a:r>
              <a:rPr lang="en-US" dirty="0" smtClean="0"/>
              <a:t> to be a solvent of silver halides in 1819, and informed Talbot and Daguerre of his discovery that this "</a:t>
            </a:r>
            <a:r>
              <a:rPr lang="en-US" dirty="0" err="1" smtClean="0"/>
              <a:t>hyposulphite</a:t>
            </a:r>
            <a:r>
              <a:rPr lang="en-US" dirty="0" smtClean="0"/>
              <a:t> of soda" ("hypo") could be used as a photographic fixer, to "fix" pictures and make them permanent, after experimentally applying it thus in 1839.</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457200"/>
            <a:ext cx="5524500" cy="5930422"/>
          </a:xfrm>
          <a:prstGeom prst="rect">
            <a:avLst/>
          </a:prstGeom>
        </p:spPr>
      </p:pic>
      <p:sp>
        <p:nvSpPr>
          <p:cNvPr id="3" name="Rectangle 2"/>
          <p:cNvSpPr/>
          <p:nvPr/>
        </p:nvSpPr>
        <p:spPr>
          <a:xfrm>
            <a:off x="6400800" y="4648200"/>
            <a:ext cx="2514600" cy="646331"/>
          </a:xfrm>
          <a:prstGeom prst="rect">
            <a:avLst/>
          </a:prstGeom>
        </p:spPr>
        <p:txBody>
          <a:bodyPr wrap="square">
            <a:spAutoFit/>
          </a:bodyPr>
          <a:lstStyle/>
          <a:p>
            <a:r>
              <a:rPr lang="en-US" sz="1200" dirty="0" smtClean="0"/>
              <a:t>John Herschel</a:t>
            </a:r>
          </a:p>
          <a:p>
            <a:r>
              <a:rPr lang="en-US" sz="1200" dirty="0" smtClean="0"/>
              <a:t>1867 photograph by</a:t>
            </a:r>
          </a:p>
          <a:p>
            <a:r>
              <a:rPr lang="en-US" sz="1200" dirty="0" smtClean="0"/>
              <a:t>Julia Margaret Cameron</a:t>
            </a:r>
            <a:endParaRPr lang="en-US" sz="1200" dirty="0"/>
          </a:p>
        </p:txBody>
      </p:sp>
      <p:sp>
        <p:nvSpPr>
          <p:cNvPr id="4" name="Rectangle 3"/>
          <p:cNvSpPr/>
          <p:nvPr/>
        </p:nvSpPr>
        <p:spPr>
          <a:xfrm>
            <a:off x="6324600" y="1828800"/>
            <a:ext cx="2590800" cy="1200329"/>
          </a:xfrm>
          <a:prstGeom prst="rect">
            <a:avLst/>
          </a:prstGeom>
        </p:spPr>
        <p:txBody>
          <a:bodyPr wrap="square">
            <a:spAutoFit/>
          </a:bodyPr>
          <a:lstStyle/>
          <a:p>
            <a:r>
              <a:rPr lang="en-US" dirty="0" smtClean="0"/>
              <a:t>Herschel coined the term photography and applied the terms negative and positive to photography.</a:t>
            </a:r>
            <a:endParaRPr lang="en-US" dirty="0" smtClean="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381000" y="838200"/>
            <a:ext cx="3886200" cy="4247317"/>
          </a:xfrm>
          <a:prstGeom prst="rect">
            <a:avLst/>
          </a:prstGeom>
        </p:spPr>
        <p:txBody>
          <a:bodyPr wrap="square">
            <a:spAutoFit/>
          </a:bodyPr>
          <a:lstStyle/>
          <a:p>
            <a:pPr algn="r"/>
            <a:r>
              <a:rPr lang="en-US" b="1" dirty="0" smtClean="0"/>
              <a:t>cyanotype</a:t>
            </a:r>
            <a:r>
              <a:rPr lang="en-US" dirty="0" smtClean="0"/>
              <a:t> </a:t>
            </a:r>
          </a:p>
          <a:p>
            <a:pPr algn="r"/>
            <a:r>
              <a:rPr lang="en-US" dirty="0" smtClean="0"/>
              <a:t>is a photographic printing process that gives a cyan-blue print.</a:t>
            </a:r>
          </a:p>
          <a:p>
            <a:pPr algn="r"/>
            <a:endParaRPr lang="en-US" dirty="0" smtClean="0"/>
          </a:p>
          <a:p>
            <a:pPr algn="r"/>
            <a:r>
              <a:rPr lang="en-US" dirty="0" smtClean="0"/>
              <a:t>The English scientist and astronomer Sir John Herschel discovered this procedure in 1842. Even though John Herschel is perhaps the inventor of the cyanotype process, Anna Atkins actually brought this to photography. She created a limited series of cyanotype books that documented ferns and other plant life. By using this process, Anna Atkins is regarded as the first female photographer.</a:t>
            </a:r>
            <a:endParaRPr lang="en-US" dirty="0"/>
          </a:p>
        </p:txBody>
      </p:sp>
      <p:pic>
        <p:nvPicPr>
          <p:cNvPr id="3" name="Picture 2"/>
          <p:cNvPicPr>
            <a:picLocks noChangeAspect="1"/>
          </p:cNvPicPr>
          <p:nvPr/>
        </p:nvPicPr>
        <p:blipFill>
          <a:blip r:embed="rId2"/>
          <a:stretch>
            <a:fillRect/>
          </a:stretch>
        </p:blipFill>
        <p:spPr>
          <a:xfrm>
            <a:off x="4580890" y="533400"/>
            <a:ext cx="4182110" cy="5638800"/>
          </a:xfrm>
          <a:prstGeom prst="rect">
            <a:avLst/>
          </a:prstGeom>
        </p:spPr>
      </p:pic>
      <p:sp>
        <p:nvSpPr>
          <p:cNvPr id="4" name="Rectangle 3"/>
          <p:cNvSpPr/>
          <p:nvPr/>
        </p:nvSpPr>
        <p:spPr>
          <a:xfrm>
            <a:off x="2976612" y="5895201"/>
            <a:ext cx="1290588" cy="276999"/>
          </a:xfrm>
          <a:prstGeom prst="rect">
            <a:avLst/>
          </a:prstGeom>
        </p:spPr>
        <p:txBody>
          <a:bodyPr wrap="none">
            <a:spAutoFit/>
          </a:bodyPr>
          <a:lstStyle/>
          <a:p>
            <a:pPr algn="r"/>
            <a:r>
              <a:rPr lang="en-US" sz="1200" dirty="0" smtClean="0"/>
              <a:t>Anna Atkins algae</a:t>
            </a:r>
            <a:endParaRPr lang="en-US" sz="1200" dirty="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1219200" y="1600200"/>
            <a:ext cx="7010400" cy="3416320"/>
          </a:xfrm>
          <a:prstGeom prst="rect">
            <a:avLst/>
          </a:prstGeom>
        </p:spPr>
        <p:txBody>
          <a:bodyPr wrap="square">
            <a:spAutoFit/>
          </a:bodyPr>
          <a:lstStyle/>
          <a:p>
            <a:r>
              <a:rPr lang="en-US" dirty="0" smtClean="0"/>
              <a:t>By 1840, William Henry Fox Talbot had invented the </a:t>
            </a:r>
            <a:r>
              <a:rPr lang="en-US" b="1" dirty="0" err="1" smtClean="0"/>
              <a:t>calotype</a:t>
            </a:r>
            <a:r>
              <a:rPr lang="en-US" dirty="0" smtClean="0"/>
              <a:t> process. </a:t>
            </a:r>
          </a:p>
          <a:p>
            <a:endParaRPr lang="en-US" dirty="0"/>
          </a:p>
          <a:p>
            <a:r>
              <a:rPr lang="en-US" dirty="0" smtClean="0"/>
              <a:t>He coated paper sheets with silver chloride to create an intermediate negative image. </a:t>
            </a:r>
          </a:p>
          <a:p>
            <a:endParaRPr lang="en-US" dirty="0"/>
          </a:p>
          <a:p>
            <a:r>
              <a:rPr lang="en-US" dirty="0" smtClean="0"/>
              <a:t>Unlike a daguerreotype, a </a:t>
            </a:r>
            <a:r>
              <a:rPr lang="en-US" dirty="0" err="1" smtClean="0"/>
              <a:t>calotype</a:t>
            </a:r>
            <a:r>
              <a:rPr lang="en-US" dirty="0" smtClean="0"/>
              <a:t> negative could be used to reproduce positive prints, like most chemical films do today. </a:t>
            </a:r>
          </a:p>
          <a:p>
            <a:endParaRPr lang="en-US" dirty="0"/>
          </a:p>
          <a:p>
            <a:r>
              <a:rPr lang="en-US" dirty="0" smtClean="0"/>
              <a:t>Talbot patented this process, which greatly limited its adoption. </a:t>
            </a:r>
          </a:p>
          <a:p>
            <a:endParaRPr lang="en-US" dirty="0"/>
          </a:p>
          <a:p>
            <a:r>
              <a:rPr lang="en-US" dirty="0" smtClean="0"/>
              <a:t>He spent the rest of his life in lawsuits defending the patent until he gave up on photography.</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00600" y="1066800"/>
            <a:ext cx="3505200" cy="4279900"/>
          </a:xfrm>
          <a:prstGeom prst="rect">
            <a:avLst/>
          </a:prstGeom>
        </p:spPr>
      </p:pic>
      <p:sp>
        <p:nvSpPr>
          <p:cNvPr id="3" name="Rectangle 2"/>
          <p:cNvSpPr/>
          <p:nvPr/>
        </p:nvSpPr>
        <p:spPr>
          <a:xfrm>
            <a:off x="457200" y="533400"/>
            <a:ext cx="3810000" cy="5909311"/>
          </a:xfrm>
          <a:prstGeom prst="rect">
            <a:avLst/>
          </a:prstGeom>
        </p:spPr>
        <p:txBody>
          <a:bodyPr wrap="square">
            <a:spAutoFit/>
          </a:bodyPr>
          <a:lstStyle/>
          <a:p>
            <a:r>
              <a:rPr lang="en-US" dirty="0" smtClean="0"/>
              <a:t>William Henry Fox Talbot was the inventor of </a:t>
            </a:r>
            <a:r>
              <a:rPr lang="en-US" b="1" dirty="0" smtClean="0"/>
              <a:t>the negative / positive </a:t>
            </a:r>
            <a:r>
              <a:rPr lang="en-US" dirty="0" smtClean="0"/>
              <a:t>photographic process, the precursor to most photographic processes of the 19th and 20th centuries. </a:t>
            </a:r>
          </a:p>
          <a:p>
            <a:endParaRPr lang="en-US" dirty="0"/>
          </a:p>
          <a:p>
            <a:r>
              <a:rPr lang="en-US" dirty="0" smtClean="0"/>
              <a:t>He was also a noted photographer who made major contributions to the development of photography as an artistic medium.</a:t>
            </a:r>
          </a:p>
          <a:p>
            <a:endParaRPr lang="en-US" dirty="0" smtClean="0"/>
          </a:p>
          <a:p>
            <a:r>
              <a:rPr lang="en-US" dirty="0" smtClean="0"/>
              <a:t>His work in the 1850s on photo-mechanical reproduction led to the creation of the </a:t>
            </a:r>
            <a:r>
              <a:rPr lang="en-US" dirty="0" err="1" smtClean="0"/>
              <a:t>photoglyphic</a:t>
            </a:r>
            <a:r>
              <a:rPr lang="en-US" dirty="0" smtClean="0"/>
              <a:t> engraving process, the precursor to photogravure. </a:t>
            </a:r>
          </a:p>
          <a:p>
            <a:endParaRPr lang="en-US" dirty="0"/>
          </a:p>
          <a:p>
            <a:r>
              <a:rPr lang="en-US" dirty="0" smtClean="0"/>
              <a:t>Talbot is also remembered as the holder of a patent which, some say, affected the early development of commercial photography in Britain.</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304799"/>
            <a:ext cx="4876800" cy="6364277"/>
          </a:xfrm>
          <a:prstGeom prst="rect">
            <a:avLst/>
          </a:prstGeom>
        </p:spPr>
      </p:pic>
      <p:sp>
        <p:nvSpPr>
          <p:cNvPr id="3" name="Rectangle 2"/>
          <p:cNvSpPr/>
          <p:nvPr/>
        </p:nvSpPr>
        <p:spPr>
          <a:xfrm>
            <a:off x="5715000" y="1371600"/>
            <a:ext cx="2438400" cy="830997"/>
          </a:xfrm>
          <a:prstGeom prst="rect">
            <a:avLst/>
          </a:prstGeom>
        </p:spPr>
        <p:txBody>
          <a:bodyPr wrap="square">
            <a:spAutoFit/>
          </a:bodyPr>
          <a:lstStyle/>
          <a:p>
            <a:r>
              <a:rPr lang="en-US" sz="1200" dirty="0" smtClean="0"/>
              <a:t>An image of a latticed window in </a:t>
            </a:r>
            <a:r>
              <a:rPr lang="en-US" sz="1200" dirty="0" err="1" smtClean="0"/>
              <a:t>Lacock</a:t>
            </a:r>
            <a:r>
              <a:rPr lang="en-US" sz="1200" dirty="0" smtClean="0"/>
              <a:t> Abbey in 1835 by Talbot is a print from the oldest photographic negative in existence.</a:t>
            </a:r>
            <a:endParaRPr lang="en-US" sz="1200" dirty="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89000" y="292100"/>
            <a:ext cx="7366000" cy="6273800"/>
          </a:xfrm>
          <a:prstGeom prst="rect">
            <a:avLst/>
          </a:prstGeom>
        </p:spPr>
      </p:pic>
      <p:sp>
        <p:nvSpPr>
          <p:cNvPr id="3" name="Rectangle 2"/>
          <p:cNvSpPr/>
          <p:nvPr/>
        </p:nvSpPr>
        <p:spPr>
          <a:xfrm>
            <a:off x="4609200" y="6581001"/>
            <a:ext cx="3645800" cy="276999"/>
          </a:xfrm>
          <a:prstGeom prst="rect">
            <a:avLst/>
          </a:prstGeom>
        </p:spPr>
        <p:txBody>
          <a:bodyPr wrap="none">
            <a:spAutoFit/>
          </a:bodyPr>
          <a:lstStyle/>
          <a:p>
            <a:r>
              <a:rPr lang="en-US" sz="1200" dirty="0" smtClean="0"/>
              <a:t>William Henry Fox Talbot, "The Footman", taken in 1840</a:t>
            </a:r>
            <a:endParaRPr lang="en-US" sz="1200" dirty="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8200" y="228600"/>
            <a:ext cx="7883652" cy="6400800"/>
          </a:xfrm>
          <a:prstGeom prst="rect">
            <a:avLst/>
          </a:prstGeom>
        </p:spPr>
      </p:pic>
      <p:sp>
        <p:nvSpPr>
          <p:cNvPr id="3" name="Rectangle 2"/>
          <p:cNvSpPr/>
          <p:nvPr/>
        </p:nvSpPr>
        <p:spPr>
          <a:xfrm>
            <a:off x="6441210" y="6581001"/>
            <a:ext cx="2280642" cy="276999"/>
          </a:xfrm>
          <a:prstGeom prst="rect">
            <a:avLst/>
          </a:prstGeom>
        </p:spPr>
        <p:txBody>
          <a:bodyPr wrap="none">
            <a:spAutoFit/>
          </a:bodyPr>
          <a:lstStyle/>
          <a:p>
            <a:r>
              <a:rPr lang="en-US" sz="1200" dirty="0" smtClean="0"/>
              <a:t>A picture by Talbot made in 1853.</a:t>
            </a:r>
            <a:endParaRPr lang="en-US" sz="1200" dirty="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51100" y="1822450"/>
            <a:ext cx="4241800" cy="32131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762000" y="1066801"/>
            <a:ext cx="7772400" cy="1754327"/>
          </a:xfrm>
          <a:prstGeom prst="rect">
            <a:avLst/>
          </a:prstGeom>
        </p:spPr>
        <p:txBody>
          <a:bodyPr wrap="square">
            <a:spAutoFit/>
          </a:bodyPr>
          <a:lstStyle/>
          <a:p>
            <a:r>
              <a:rPr lang="en-US" b="1" dirty="0" smtClean="0"/>
              <a:t>George Eastman </a:t>
            </a:r>
            <a:r>
              <a:rPr lang="en-US" dirty="0" smtClean="0"/>
              <a:t>founded the Eastman Kodak Company and invented roll film, helping to bring photography to the mainstream. </a:t>
            </a:r>
          </a:p>
          <a:p>
            <a:endParaRPr lang="en-US" dirty="0"/>
          </a:p>
          <a:p>
            <a:r>
              <a:rPr lang="en-US" dirty="0" smtClean="0"/>
              <a:t>Roll film was also the basis for the invention of the motion picture film in 1888 by world's first filmmaker, Louis Le Prince, and a decade later by his followers </a:t>
            </a:r>
            <a:r>
              <a:rPr lang="en-US" dirty="0" err="1" smtClean="0"/>
              <a:t>Léon</a:t>
            </a:r>
            <a:r>
              <a:rPr lang="en-US" dirty="0" smtClean="0"/>
              <a:t> </a:t>
            </a:r>
            <a:r>
              <a:rPr lang="en-US" dirty="0" err="1" smtClean="0"/>
              <a:t>Bouly</a:t>
            </a:r>
            <a:r>
              <a:rPr lang="en-US" dirty="0" smtClean="0"/>
              <a:t>, Thomas Edison, the </a:t>
            </a:r>
            <a:r>
              <a:rPr lang="en-US" dirty="0" err="1" smtClean="0"/>
              <a:t>Lumière</a:t>
            </a:r>
            <a:r>
              <a:rPr lang="en-US" dirty="0" smtClean="0"/>
              <a:t> Brothers and Georges </a:t>
            </a:r>
            <a:r>
              <a:rPr lang="en-US" dirty="0" err="1" smtClean="0"/>
              <a:t>Méliès</a:t>
            </a:r>
            <a:r>
              <a:rPr lang="en-US" dirty="0" smtClean="0"/>
              <a:t>.</a:t>
            </a:r>
            <a:endParaRPr lang="en-US" dirty="0"/>
          </a:p>
        </p:txBody>
      </p:sp>
      <p:pic>
        <p:nvPicPr>
          <p:cNvPr id="3" name="Picture 2"/>
          <p:cNvPicPr>
            <a:picLocks noChangeAspect="1"/>
          </p:cNvPicPr>
          <p:nvPr/>
        </p:nvPicPr>
        <p:blipFill>
          <a:blip r:embed="rId2"/>
          <a:stretch>
            <a:fillRect/>
          </a:stretch>
        </p:blipFill>
        <p:spPr>
          <a:xfrm>
            <a:off x="762000" y="3276600"/>
            <a:ext cx="2061826" cy="3213100"/>
          </a:xfrm>
          <a:prstGeom prst="rect">
            <a:avLst/>
          </a:prstGeom>
        </p:spPr>
      </p:pic>
      <p:sp>
        <p:nvSpPr>
          <p:cNvPr id="4" name="Rectangle 3"/>
          <p:cNvSpPr/>
          <p:nvPr/>
        </p:nvSpPr>
        <p:spPr>
          <a:xfrm>
            <a:off x="3048000" y="4735373"/>
            <a:ext cx="5867400" cy="1477328"/>
          </a:xfrm>
          <a:prstGeom prst="rect">
            <a:avLst/>
          </a:prstGeom>
        </p:spPr>
        <p:txBody>
          <a:bodyPr wrap="square">
            <a:spAutoFit/>
          </a:bodyPr>
          <a:lstStyle/>
          <a:p>
            <a:r>
              <a:rPr lang="en-US" b="1" dirty="0" smtClean="0"/>
              <a:t>Louis </a:t>
            </a:r>
            <a:r>
              <a:rPr lang="en-US" b="1" dirty="0" err="1" smtClean="0"/>
              <a:t>Aimé</a:t>
            </a:r>
            <a:r>
              <a:rPr lang="en-US" b="1" dirty="0" smtClean="0"/>
              <a:t> </a:t>
            </a:r>
            <a:r>
              <a:rPr lang="en-US" b="1" dirty="0" err="1" smtClean="0"/>
              <a:t>Augustin</a:t>
            </a:r>
            <a:r>
              <a:rPr lang="en-US" b="1" dirty="0" smtClean="0"/>
              <a:t> Le Prince </a:t>
            </a:r>
          </a:p>
          <a:p>
            <a:r>
              <a:rPr lang="en-US" dirty="0" smtClean="0"/>
              <a:t>born 28 August 1842, vanished 16 September 1890) was an inventor who is considered by many film historians as the true father of motion pictures who shot first moving pictures on paper film using a single lens camera.</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228600"/>
            <a:ext cx="8625036" cy="5994400"/>
          </a:xfrm>
          <a:prstGeom prst="rect">
            <a:avLst/>
          </a:prstGeom>
        </p:spPr>
      </p:pic>
      <p:sp>
        <p:nvSpPr>
          <p:cNvPr id="3" name="Rectangle 2"/>
          <p:cNvSpPr/>
          <p:nvPr/>
        </p:nvSpPr>
        <p:spPr>
          <a:xfrm>
            <a:off x="2743200" y="6396335"/>
            <a:ext cx="5638800" cy="461665"/>
          </a:xfrm>
          <a:prstGeom prst="rect">
            <a:avLst/>
          </a:prstGeom>
        </p:spPr>
        <p:txBody>
          <a:bodyPr wrap="square">
            <a:spAutoFit/>
          </a:bodyPr>
          <a:lstStyle/>
          <a:p>
            <a:pPr algn="r"/>
            <a:r>
              <a:rPr lang="en-US" sz="1200" dirty="0" err="1" smtClean="0"/>
              <a:t>Nicéphore</a:t>
            </a:r>
            <a:r>
              <a:rPr lang="en-US" sz="1200" dirty="0" smtClean="0"/>
              <a:t> </a:t>
            </a:r>
            <a:r>
              <a:rPr lang="en-US" sz="1200" dirty="0" err="1" smtClean="0"/>
              <a:t>Niépce's</a:t>
            </a:r>
            <a:r>
              <a:rPr lang="en-US" sz="1200" dirty="0" smtClean="0"/>
              <a:t> earliest surviving photograph of a scene, circa 1826, </a:t>
            </a:r>
          </a:p>
          <a:p>
            <a:pPr algn="r"/>
            <a:r>
              <a:rPr lang="en-US" sz="1200" dirty="0" smtClean="0"/>
              <a:t>"View from the Window at Le Gras," Saint-Loup-de-</a:t>
            </a:r>
            <a:r>
              <a:rPr lang="en-US" sz="1200" dirty="0" err="1" smtClean="0"/>
              <a:t>Varennes</a:t>
            </a:r>
            <a:r>
              <a:rPr lang="en-US" sz="1200" dirty="0" smtClean="0"/>
              <a:t> (France).</a:t>
            </a:r>
            <a:endParaRPr lang="en-US" sz="1200" dirty="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400" y="228600"/>
            <a:ext cx="4521200" cy="6096000"/>
          </a:xfrm>
          <a:prstGeom prst="rect">
            <a:avLst/>
          </a:prstGeom>
        </p:spPr>
      </p:pic>
      <p:sp>
        <p:nvSpPr>
          <p:cNvPr id="3" name="Rectangle 2"/>
          <p:cNvSpPr/>
          <p:nvPr/>
        </p:nvSpPr>
        <p:spPr>
          <a:xfrm>
            <a:off x="5562600" y="228600"/>
            <a:ext cx="3251200" cy="6186310"/>
          </a:xfrm>
          <a:prstGeom prst="rect">
            <a:avLst/>
          </a:prstGeom>
        </p:spPr>
        <p:txBody>
          <a:bodyPr wrap="square">
            <a:spAutoFit/>
          </a:bodyPr>
          <a:lstStyle/>
          <a:p>
            <a:r>
              <a:rPr lang="en-US" dirty="0" smtClean="0"/>
              <a:t>The </a:t>
            </a:r>
            <a:r>
              <a:rPr lang="en-US" b="1" dirty="0" err="1" smtClean="0"/>
              <a:t>Lumière</a:t>
            </a:r>
            <a:r>
              <a:rPr lang="en-US" b="1" dirty="0" smtClean="0"/>
              <a:t> brothers</a:t>
            </a:r>
            <a:r>
              <a:rPr lang="en-US" dirty="0" smtClean="0"/>
              <a:t>, </a:t>
            </a:r>
          </a:p>
          <a:p>
            <a:r>
              <a:rPr lang="en-US" dirty="0" err="1" smtClean="0"/>
              <a:t>Auguste</a:t>
            </a:r>
            <a:r>
              <a:rPr lang="en-US" dirty="0" smtClean="0"/>
              <a:t> and Louis,</a:t>
            </a:r>
          </a:p>
          <a:p>
            <a:r>
              <a:rPr lang="en-US" dirty="0" smtClean="0"/>
              <a:t>were among the earliest filmmakers. </a:t>
            </a:r>
          </a:p>
          <a:p>
            <a:endParaRPr lang="en-US" dirty="0"/>
          </a:p>
          <a:p>
            <a:r>
              <a:rPr lang="en-US" dirty="0" smtClean="0"/>
              <a:t>(Appropriately, "</a:t>
            </a:r>
            <a:r>
              <a:rPr lang="en-US" dirty="0" err="1" smtClean="0"/>
              <a:t>lumière</a:t>
            </a:r>
            <a:r>
              <a:rPr lang="en-US" dirty="0" smtClean="0"/>
              <a:t>" translates as "light" in English.)</a:t>
            </a:r>
          </a:p>
          <a:p>
            <a:endParaRPr lang="en-US" dirty="0" smtClean="0"/>
          </a:p>
          <a:p>
            <a:r>
              <a:rPr lang="en-US" dirty="0" smtClean="0"/>
              <a:t>Their moving images had an immediate and significant influence on popular culture with </a:t>
            </a:r>
            <a:r>
              <a:rPr lang="en-US" dirty="0" err="1" smtClean="0"/>
              <a:t>L'Arrivée</a:t>
            </a:r>
            <a:r>
              <a:rPr lang="en-US" dirty="0" smtClean="0"/>
              <a:t> d'un Train en </a:t>
            </a:r>
            <a:r>
              <a:rPr lang="en-US" dirty="0" err="1" smtClean="0"/>
              <a:t>Gare</a:t>
            </a:r>
            <a:r>
              <a:rPr lang="en-US" dirty="0" smtClean="0"/>
              <a:t> de la </a:t>
            </a:r>
            <a:r>
              <a:rPr lang="en-US" dirty="0" err="1" smtClean="0"/>
              <a:t>Ciotat</a:t>
            </a:r>
            <a:r>
              <a:rPr lang="en-US" dirty="0" smtClean="0"/>
              <a:t> (literally, "the arrival of a train at La </a:t>
            </a:r>
            <a:r>
              <a:rPr lang="en-US" dirty="0" err="1" smtClean="0"/>
              <a:t>Ciotat</a:t>
            </a:r>
            <a:r>
              <a:rPr lang="en-US" dirty="0" smtClean="0"/>
              <a:t> Station", but more commonly known as Arrival of a Train at a Station). Their actuality films, or </a:t>
            </a:r>
            <a:r>
              <a:rPr lang="en-US" dirty="0" err="1" smtClean="0"/>
              <a:t>actualités</a:t>
            </a:r>
            <a:r>
              <a:rPr lang="en-US" dirty="0" smtClean="0"/>
              <a:t>, are often cited as the first, primitive documentaries. They also made the first steps towards comedy film with the slapstick of </a:t>
            </a:r>
            <a:r>
              <a:rPr lang="en-US" dirty="0" err="1" smtClean="0"/>
              <a:t>L'Arroseur</a:t>
            </a:r>
            <a:r>
              <a:rPr lang="en-US" dirty="0" smtClean="0"/>
              <a:t> </a:t>
            </a:r>
            <a:r>
              <a:rPr lang="en-US" dirty="0" err="1" smtClean="0"/>
              <a:t>Arrosé</a:t>
            </a:r>
            <a:r>
              <a:rPr lang="en-US" dirty="0" smtClean="0"/>
              <a:t>.</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1295400" y="2413338"/>
            <a:ext cx="6172200" cy="1477328"/>
          </a:xfrm>
          <a:prstGeom prst="rect">
            <a:avLst/>
          </a:prstGeom>
        </p:spPr>
        <p:txBody>
          <a:bodyPr wrap="square">
            <a:spAutoFit/>
          </a:bodyPr>
          <a:lstStyle/>
          <a:p>
            <a:r>
              <a:rPr lang="en-US" dirty="0" smtClean="0"/>
              <a:t>The </a:t>
            </a:r>
            <a:r>
              <a:rPr lang="en-US" dirty="0" err="1" smtClean="0"/>
              <a:t>Autochrome</a:t>
            </a:r>
            <a:r>
              <a:rPr lang="en-US" dirty="0" smtClean="0"/>
              <a:t> </a:t>
            </a:r>
            <a:r>
              <a:rPr lang="en-US" dirty="0" err="1" smtClean="0"/>
              <a:t>Lumière</a:t>
            </a:r>
            <a:r>
              <a:rPr lang="en-US" dirty="0" smtClean="0"/>
              <a:t> is an early color photography process. Patented in 1903 by the </a:t>
            </a:r>
            <a:r>
              <a:rPr lang="en-US" dirty="0" err="1" smtClean="0"/>
              <a:t>Lumière</a:t>
            </a:r>
            <a:r>
              <a:rPr lang="en-US" dirty="0" smtClean="0"/>
              <a:t> brothers in France and first marketed in 1907, it remained the principal color photography process available until it was superseded by the advent of color film during the mid 1930s.</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47800" y="533400"/>
            <a:ext cx="6629400" cy="5369814"/>
          </a:xfrm>
          <a:prstGeom prst="rect">
            <a:avLst/>
          </a:prstGeom>
        </p:spPr>
      </p:pic>
      <p:sp>
        <p:nvSpPr>
          <p:cNvPr id="3" name="Rectangle 2"/>
          <p:cNvSpPr/>
          <p:nvPr/>
        </p:nvSpPr>
        <p:spPr>
          <a:xfrm>
            <a:off x="1524000" y="6096000"/>
            <a:ext cx="6553200" cy="276999"/>
          </a:xfrm>
          <a:prstGeom prst="rect">
            <a:avLst/>
          </a:prstGeom>
        </p:spPr>
        <p:txBody>
          <a:bodyPr wrap="square">
            <a:spAutoFit/>
          </a:bodyPr>
          <a:lstStyle/>
          <a:p>
            <a:r>
              <a:rPr lang="en-US" sz="1200" dirty="0" err="1" smtClean="0"/>
              <a:t>Autochrome</a:t>
            </a:r>
            <a:r>
              <a:rPr lang="en-US" sz="1200" dirty="0" smtClean="0"/>
              <a:t> color picture by Jean-</a:t>
            </a:r>
            <a:r>
              <a:rPr lang="en-US" sz="1200" dirty="0" err="1" smtClean="0"/>
              <a:t>Baptiste</a:t>
            </a:r>
            <a:r>
              <a:rPr lang="en-US" sz="1200" dirty="0" smtClean="0"/>
              <a:t> </a:t>
            </a:r>
            <a:r>
              <a:rPr lang="en-US" sz="1200" dirty="0" err="1" smtClean="0"/>
              <a:t>Tournassoud</a:t>
            </a:r>
            <a:r>
              <a:rPr lang="en-US" sz="1200" dirty="0" smtClean="0"/>
              <a:t> of North-African soldiers, Oise, France, 1917</a:t>
            </a:r>
            <a:endParaRPr lang="en-US" sz="1200" dirty="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914400" y="1582341"/>
            <a:ext cx="7315200" cy="2585323"/>
          </a:xfrm>
          <a:prstGeom prst="rect">
            <a:avLst/>
          </a:prstGeom>
        </p:spPr>
        <p:txBody>
          <a:bodyPr wrap="square">
            <a:spAutoFit/>
          </a:bodyPr>
          <a:lstStyle/>
          <a:p>
            <a:r>
              <a:rPr lang="en-US" b="1" dirty="0" err="1" smtClean="0"/>
              <a:t>Chronophotography</a:t>
            </a:r>
            <a:r>
              <a:rPr lang="en-US" dirty="0" smtClean="0"/>
              <a:t> is a Victorian application of science (the study of movement), and art (photography). It is the technique precursor to cinematography.</a:t>
            </a:r>
          </a:p>
          <a:p>
            <a:endParaRPr lang="en-US" dirty="0" smtClean="0"/>
          </a:p>
          <a:p>
            <a:r>
              <a:rPr lang="en-US" dirty="0" smtClean="0"/>
              <a:t>The word is from the Greek </a:t>
            </a:r>
            <a:r>
              <a:rPr lang="en-US" dirty="0" err="1" smtClean="0"/>
              <a:t>chronos</a:t>
            </a:r>
            <a:r>
              <a:rPr lang="en-US" dirty="0" smtClean="0"/>
              <a:t> and photography, "pictures of time."</a:t>
            </a:r>
          </a:p>
          <a:p>
            <a:endParaRPr lang="en-US" dirty="0" smtClean="0"/>
          </a:p>
          <a:p>
            <a:r>
              <a:rPr lang="en-US" dirty="0" err="1" smtClean="0"/>
              <a:t>Chronophotography</a:t>
            </a:r>
            <a:r>
              <a:rPr lang="en-US" dirty="0" smtClean="0"/>
              <a:t> is divided into two separate processes: </a:t>
            </a:r>
          </a:p>
          <a:p>
            <a:r>
              <a:rPr lang="en-US" dirty="0" err="1" smtClean="0"/>
              <a:t>Motography</a:t>
            </a:r>
            <a:r>
              <a:rPr lang="en-US" dirty="0" smtClean="0"/>
              <a:t> (continuous exposure of the subject) and </a:t>
            </a:r>
          </a:p>
          <a:p>
            <a:r>
              <a:rPr lang="en-US" dirty="0" err="1" smtClean="0"/>
              <a:t>Strobophotography</a:t>
            </a:r>
            <a:r>
              <a:rPr lang="en-US" dirty="0" smtClean="0"/>
              <a:t> (intermittent exposure of the subject).</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990600" y="4114800"/>
            <a:ext cx="7086600" cy="1200329"/>
          </a:xfrm>
          <a:prstGeom prst="rect">
            <a:avLst/>
          </a:prstGeom>
        </p:spPr>
        <p:txBody>
          <a:bodyPr wrap="square">
            <a:spAutoFit/>
          </a:bodyPr>
          <a:lstStyle/>
          <a:p>
            <a:r>
              <a:rPr lang="en-US" b="1" dirty="0" err="1" smtClean="0"/>
              <a:t>Eadweard</a:t>
            </a:r>
            <a:r>
              <a:rPr lang="en-US" b="1" dirty="0" smtClean="0"/>
              <a:t> J. Muybridge </a:t>
            </a:r>
            <a:r>
              <a:rPr lang="en-US" dirty="0" smtClean="0"/>
              <a:t>(1830 –1904) was an English photographer, known primarily for his early use of multiple cameras to capture motion, and his </a:t>
            </a:r>
            <a:r>
              <a:rPr lang="en-US" dirty="0" err="1" smtClean="0"/>
              <a:t>zoopraxiscope</a:t>
            </a:r>
            <a:r>
              <a:rPr lang="en-US" dirty="0" smtClean="0"/>
              <a:t>, a device for projecting motion pictures that pre-dated the celluloid film strip that is still used today.</a:t>
            </a:r>
            <a:endParaRPr lang="en-US" dirty="0"/>
          </a:p>
        </p:txBody>
      </p:sp>
      <p:pic>
        <p:nvPicPr>
          <p:cNvPr id="7" name="Picture 6"/>
          <p:cNvPicPr>
            <a:picLocks noChangeAspect="1"/>
          </p:cNvPicPr>
          <p:nvPr/>
        </p:nvPicPr>
        <p:blipFill>
          <a:blip r:embed="rId2"/>
          <a:stretch>
            <a:fillRect/>
          </a:stretch>
        </p:blipFill>
        <p:spPr>
          <a:xfrm>
            <a:off x="2254250" y="368300"/>
            <a:ext cx="4635500" cy="30607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57200" y="533400"/>
            <a:ext cx="8509000" cy="527558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152400"/>
            <a:ext cx="6553200" cy="6553200"/>
          </a:xfrm>
          <a:prstGeom prst="rect">
            <a:avLst/>
          </a:prstGeom>
        </p:spPr>
      </p:pic>
      <p:sp>
        <p:nvSpPr>
          <p:cNvPr id="3" name="Rectangle 2"/>
          <p:cNvSpPr/>
          <p:nvPr/>
        </p:nvSpPr>
        <p:spPr>
          <a:xfrm>
            <a:off x="7162801" y="5638800"/>
            <a:ext cx="1600200" cy="646331"/>
          </a:xfrm>
          <a:prstGeom prst="rect">
            <a:avLst/>
          </a:prstGeom>
        </p:spPr>
        <p:txBody>
          <a:bodyPr wrap="square">
            <a:spAutoFit/>
          </a:bodyPr>
          <a:lstStyle/>
          <a:p>
            <a:r>
              <a:rPr lang="en-US" sz="1200" dirty="0" smtClean="0"/>
              <a:t>A </a:t>
            </a:r>
            <a:r>
              <a:rPr lang="en-US" sz="1200" dirty="0" err="1" smtClean="0"/>
              <a:t>phenakistoscope</a:t>
            </a:r>
            <a:r>
              <a:rPr lang="en-US" sz="1200" dirty="0" smtClean="0"/>
              <a:t> disc by Muybridge (1893).</a:t>
            </a:r>
            <a:endParaRPr lang="en-US" sz="1200" dirty="0"/>
          </a:p>
        </p:txBody>
      </p:sp>
      <p:sp>
        <p:nvSpPr>
          <p:cNvPr id="4" name="Rectangle 3"/>
          <p:cNvSpPr/>
          <p:nvPr/>
        </p:nvSpPr>
        <p:spPr>
          <a:xfrm>
            <a:off x="7162801" y="838200"/>
            <a:ext cx="1600200" cy="1815882"/>
          </a:xfrm>
          <a:prstGeom prst="rect">
            <a:avLst/>
          </a:prstGeom>
        </p:spPr>
        <p:txBody>
          <a:bodyPr wrap="square">
            <a:spAutoFit/>
          </a:bodyPr>
          <a:lstStyle/>
          <a:p>
            <a:r>
              <a:rPr lang="en-US" sz="1400" dirty="0" smtClean="0"/>
              <a:t>The </a:t>
            </a:r>
            <a:r>
              <a:rPr lang="en-US" sz="1400" dirty="0" err="1" smtClean="0"/>
              <a:t>phenakistoscope</a:t>
            </a:r>
            <a:r>
              <a:rPr lang="en-US" sz="1400" dirty="0" smtClean="0"/>
              <a:t> (also spelled </a:t>
            </a:r>
            <a:r>
              <a:rPr lang="en-US" sz="1400" dirty="0" err="1" smtClean="0"/>
              <a:t>phenakistiscope</a:t>
            </a:r>
            <a:r>
              <a:rPr lang="en-US" sz="1400" dirty="0" smtClean="0"/>
              <a:t>) was an early animation device, the predecessor of the zoetrope.</a:t>
            </a:r>
            <a:endParaRPr lang="en-US" sz="1400" dirty="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342900" y="1371600"/>
            <a:ext cx="3086100" cy="2308324"/>
          </a:xfrm>
          <a:prstGeom prst="rect">
            <a:avLst/>
          </a:prstGeom>
        </p:spPr>
        <p:txBody>
          <a:bodyPr wrap="square">
            <a:spAutoFit/>
          </a:bodyPr>
          <a:lstStyle/>
          <a:p>
            <a:pPr algn="r"/>
            <a:r>
              <a:rPr lang="en-US" b="1" dirty="0" smtClean="0"/>
              <a:t>Thomas Eakins </a:t>
            </a:r>
            <a:r>
              <a:rPr lang="en-US" dirty="0" smtClean="0"/>
              <a:t>(1844 –1916) was a realist painter, photographer, sculptor, and fine arts educator. </a:t>
            </a:r>
          </a:p>
          <a:p>
            <a:pPr algn="r"/>
            <a:endParaRPr lang="en-US" dirty="0"/>
          </a:p>
          <a:p>
            <a:pPr algn="r"/>
            <a:r>
              <a:rPr lang="en-US" dirty="0" smtClean="0"/>
              <a:t>He is widely acknowledged to be one of the most important artists in American art history.</a:t>
            </a:r>
            <a:endParaRPr lang="en-US" dirty="0"/>
          </a:p>
        </p:txBody>
      </p:sp>
      <p:pic>
        <p:nvPicPr>
          <p:cNvPr id="3" name="Picture 2"/>
          <p:cNvPicPr>
            <a:picLocks noChangeAspect="1"/>
          </p:cNvPicPr>
          <p:nvPr/>
        </p:nvPicPr>
        <p:blipFill>
          <a:blip r:embed="rId2"/>
          <a:stretch>
            <a:fillRect/>
          </a:stretch>
        </p:blipFill>
        <p:spPr>
          <a:xfrm>
            <a:off x="4038600" y="457200"/>
            <a:ext cx="4604842" cy="55499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1066800" y="1676400"/>
            <a:ext cx="6858000" cy="2862323"/>
          </a:xfrm>
          <a:prstGeom prst="rect">
            <a:avLst/>
          </a:prstGeom>
        </p:spPr>
        <p:txBody>
          <a:bodyPr wrap="square">
            <a:spAutoFit/>
          </a:bodyPr>
          <a:lstStyle/>
          <a:p>
            <a:r>
              <a:rPr lang="en-US" dirty="0" smtClean="0"/>
              <a:t>Thomas Eakins has been credited with having "introduced the camera to the American art studio”.</a:t>
            </a:r>
          </a:p>
          <a:p>
            <a:endParaRPr lang="en-US" dirty="0"/>
          </a:p>
          <a:p>
            <a:r>
              <a:rPr lang="en-US" dirty="0" smtClean="0"/>
              <a:t>During his study abroad, he was exposed to the use of photography by the French realists, though the use of photography was still frowned upon as a shortcut by traditionalists. </a:t>
            </a:r>
          </a:p>
          <a:p>
            <a:endParaRPr lang="en-US" dirty="0"/>
          </a:p>
          <a:p>
            <a:r>
              <a:rPr lang="en-US" dirty="0" smtClean="0"/>
              <a:t>In the late 1870s he was introduced to the photographic motion studies of </a:t>
            </a:r>
            <a:r>
              <a:rPr lang="en-US" dirty="0" err="1" smtClean="0"/>
              <a:t>Eadweard</a:t>
            </a:r>
            <a:r>
              <a:rPr lang="en-US" dirty="0" smtClean="0"/>
              <a:t> Muybridge, particularly the equine studies, and became interested in using the camera to study sequential movement.</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1055400"/>
            <a:ext cx="6400800" cy="4334400"/>
          </a:xfrm>
          <a:prstGeom prst="rect">
            <a:avLst/>
          </a:prstGeom>
        </p:spPr>
      </p:pic>
      <p:sp>
        <p:nvSpPr>
          <p:cNvPr id="3" name="Rectangle 2"/>
          <p:cNvSpPr/>
          <p:nvPr/>
        </p:nvSpPr>
        <p:spPr>
          <a:xfrm>
            <a:off x="3352800" y="5562600"/>
            <a:ext cx="4572000" cy="276999"/>
          </a:xfrm>
          <a:prstGeom prst="rect">
            <a:avLst/>
          </a:prstGeom>
        </p:spPr>
        <p:txBody>
          <a:bodyPr>
            <a:spAutoFit/>
          </a:bodyPr>
          <a:lstStyle/>
          <a:p>
            <a:pPr algn="r"/>
            <a:r>
              <a:rPr lang="en-US" sz="1200" dirty="0" smtClean="0"/>
              <a:t>Study in Human Motion. Photograph, Thomas Eakins.</a:t>
            </a:r>
            <a:endParaRPr lang="en-US" sz="1200" dirty="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762000" y="914400"/>
            <a:ext cx="7543800" cy="2862323"/>
          </a:xfrm>
          <a:prstGeom prst="rect">
            <a:avLst/>
          </a:prstGeom>
        </p:spPr>
        <p:txBody>
          <a:bodyPr wrap="square">
            <a:spAutoFit/>
          </a:bodyPr>
          <a:lstStyle/>
          <a:p>
            <a:r>
              <a:rPr lang="en-US" dirty="0" smtClean="0"/>
              <a:t>The first permanent photograph was an image produced in 1825 by the French inventor </a:t>
            </a:r>
            <a:r>
              <a:rPr lang="en-US" b="1" dirty="0" err="1" smtClean="0"/>
              <a:t>Nicéphore</a:t>
            </a:r>
            <a:r>
              <a:rPr lang="en-US" b="1" dirty="0" smtClean="0"/>
              <a:t> </a:t>
            </a:r>
            <a:r>
              <a:rPr lang="en-US" b="1" dirty="0" err="1" smtClean="0"/>
              <a:t>Niépce</a:t>
            </a:r>
            <a:r>
              <a:rPr lang="en-US" b="1" dirty="0" smtClean="0"/>
              <a:t> </a:t>
            </a:r>
            <a:r>
              <a:rPr lang="en-US" dirty="0" smtClean="0"/>
              <a:t>on a polished pewter plate covered with a petroleum derivative called bitumen of Judea. </a:t>
            </a:r>
          </a:p>
          <a:p>
            <a:endParaRPr lang="en-US" dirty="0"/>
          </a:p>
          <a:p>
            <a:r>
              <a:rPr lang="en-US" dirty="0" smtClean="0"/>
              <a:t>Produced with a camera, the image required an eight-hour exposure in bright sunshine. </a:t>
            </a:r>
          </a:p>
          <a:p>
            <a:endParaRPr lang="en-US" dirty="0"/>
          </a:p>
          <a:p>
            <a:r>
              <a:rPr lang="en-US" dirty="0" smtClean="0"/>
              <a:t>Bitumen hardens with exposure to light. The unhardened material may then be washed away and the metal plate polished, rendering a negative image which then may be coated with ink and impressed upon paper, producing a print.</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1143000" y="1371600"/>
            <a:ext cx="6400800" cy="1477328"/>
          </a:xfrm>
          <a:prstGeom prst="rect">
            <a:avLst/>
          </a:prstGeom>
        </p:spPr>
        <p:txBody>
          <a:bodyPr wrap="square">
            <a:spAutoFit/>
          </a:bodyPr>
          <a:lstStyle/>
          <a:p>
            <a:r>
              <a:rPr lang="en-US" dirty="0" err="1" smtClean="0"/>
              <a:t>Hippolyte</a:t>
            </a:r>
            <a:r>
              <a:rPr lang="en-US" dirty="0" smtClean="0"/>
              <a:t> Bayard (1801 - 1887) was one of the earliest photographers in the history of photography, inventing his own photography process known as direct positive printing and presenting the world's first public exhibition of photographs on June 24, 1839.</a:t>
            </a:r>
            <a:endParaRPr lang="en-US" dirty="0"/>
          </a:p>
        </p:txBody>
      </p:sp>
      <p:pic>
        <p:nvPicPr>
          <p:cNvPr id="3" name="Picture 2"/>
          <p:cNvPicPr>
            <a:picLocks noChangeAspect="1"/>
          </p:cNvPicPr>
          <p:nvPr/>
        </p:nvPicPr>
        <p:blipFill>
          <a:blip r:embed="rId2"/>
          <a:stretch>
            <a:fillRect/>
          </a:stretch>
        </p:blipFill>
        <p:spPr>
          <a:xfrm>
            <a:off x="4572000" y="3200400"/>
            <a:ext cx="3556000" cy="3124200"/>
          </a:xfrm>
          <a:prstGeom prst="rect">
            <a:avLst/>
          </a:prstGeom>
        </p:spPr>
      </p:pic>
      <p:sp>
        <p:nvSpPr>
          <p:cNvPr id="4" name="Rectangle 3"/>
          <p:cNvSpPr/>
          <p:nvPr/>
        </p:nvSpPr>
        <p:spPr>
          <a:xfrm>
            <a:off x="1600200" y="6047601"/>
            <a:ext cx="2687379" cy="276999"/>
          </a:xfrm>
          <a:prstGeom prst="rect">
            <a:avLst/>
          </a:prstGeom>
        </p:spPr>
        <p:txBody>
          <a:bodyPr wrap="none">
            <a:spAutoFit/>
          </a:bodyPr>
          <a:lstStyle/>
          <a:p>
            <a:r>
              <a:rPr lang="en-US" sz="1200" dirty="0" smtClean="0"/>
              <a:t>Bayard's Self Portrait as a Drowned Man</a:t>
            </a:r>
            <a:endParaRPr lang="en-US" sz="1200" dirty="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1447800" y="1600200"/>
            <a:ext cx="6705600" cy="923330"/>
          </a:xfrm>
          <a:prstGeom prst="rect">
            <a:avLst/>
          </a:prstGeom>
        </p:spPr>
        <p:txBody>
          <a:bodyPr wrap="square">
            <a:spAutoFit/>
          </a:bodyPr>
          <a:lstStyle/>
          <a:p>
            <a:r>
              <a:rPr lang="en-US" dirty="0" smtClean="0"/>
              <a:t>In 1851 Frederick Scott Archer invented the </a:t>
            </a:r>
            <a:r>
              <a:rPr lang="en-US" dirty="0" err="1" smtClean="0"/>
              <a:t>collodion</a:t>
            </a:r>
            <a:r>
              <a:rPr lang="en-US" dirty="0" smtClean="0"/>
              <a:t> process. </a:t>
            </a:r>
          </a:p>
          <a:p>
            <a:endParaRPr lang="en-US" dirty="0"/>
          </a:p>
          <a:p>
            <a:r>
              <a:rPr lang="en-US" dirty="0" smtClean="0"/>
              <a:t>Photographer and children's author Lewis Carroll used this process</a:t>
            </a:r>
            <a:endParaRPr lang="en-US" dirty="0"/>
          </a:p>
        </p:txBody>
      </p:sp>
      <p:pic>
        <p:nvPicPr>
          <p:cNvPr id="3" name="Picture 2"/>
          <p:cNvPicPr>
            <a:picLocks noChangeAspect="1"/>
          </p:cNvPicPr>
          <p:nvPr/>
        </p:nvPicPr>
        <p:blipFill>
          <a:blip r:embed="rId2"/>
          <a:stretch>
            <a:fillRect/>
          </a:stretch>
        </p:blipFill>
        <p:spPr>
          <a:xfrm>
            <a:off x="1219200" y="2895600"/>
            <a:ext cx="3175000" cy="33274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990600" y="990600"/>
            <a:ext cx="3657600" cy="4524316"/>
          </a:xfrm>
          <a:prstGeom prst="rect">
            <a:avLst/>
          </a:prstGeom>
        </p:spPr>
        <p:txBody>
          <a:bodyPr wrap="square">
            <a:spAutoFit/>
          </a:bodyPr>
          <a:lstStyle/>
          <a:p>
            <a:r>
              <a:rPr lang="en-US" dirty="0" smtClean="0"/>
              <a:t>Julia Margaret Cameron (1815 –1879) was a British photographer. She became known for her portraits of celebrities of the time, and for Arthurian and similar legendary themed pictures.</a:t>
            </a:r>
          </a:p>
          <a:p>
            <a:endParaRPr lang="en-US" dirty="0" smtClean="0"/>
          </a:p>
          <a:p>
            <a:r>
              <a:rPr lang="en-US" dirty="0" smtClean="0"/>
              <a:t>The bulk of Cameron's photographs fit into two categories – closely framed portraits and illustrative allegories based on religious and literary works. In the allegorical works in particular, her artistic influence was clearly Pre-Raphaelite, with far-away looks and limp poses and soft lighting.</a:t>
            </a:r>
            <a:endParaRPr lang="en-US" dirty="0"/>
          </a:p>
        </p:txBody>
      </p:sp>
      <p:pic>
        <p:nvPicPr>
          <p:cNvPr id="3" name="Picture 2"/>
          <p:cNvPicPr>
            <a:picLocks noChangeAspect="1"/>
          </p:cNvPicPr>
          <p:nvPr/>
        </p:nvPicPr>
        <p:blipFill>
          <a:blip r:embed="rId2"/>
          <a:stretch>
            <a:fillRect/>
          </a:stretch>
        </p:blipFill>
        <p:spPr>
          <a:xfrm>
            <a:off x="4876800" y="787400"/>
            <a:ext cx="4025900" cy="52832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90600" y="1206500"/>
            <a:ext cx="3810000" cy="4445000"/>
          </a:xfrm>
          <a:prstGeom prst="rect">
            <a:avLst/>
          </a:prstGeom>
        </p:spPr>
      </p:pic>
      <p:sp>
        <p:nvSpPr>
          <p:cNvPr id="3" name="TextBox 2"/>
          <p:cNvSpPr txBox="1"/>
          <p:nvPr/>
        </p:nvSpPr>
        <p:spPr>
          <a:xfrm>
            <a:off x="5105400" y="5374501"/>
            <a:ext cx="2667000" cy="276999"/>
          </a:xfrm>
          <a:prstGeom prst="rect">
            <a:avLst/>
          </a:prstGeom>
          <a:noFill/>
        </p:spPr>
        <p:txBody>
          <a:bodyPr wrap="square" rtlCol="0">
            <a:spAutoFit/>
          </a:bodyPr>
          <a:lstStyle/>
          <a:p>
            <a:r>
              <a:rPr lang="en-US" sz="1200" dirty="0" smtClean="0"/>
              <a:t>Julia Margaret Cameron, I Wait</a:t>
            </a:r>
            <a:endParaRPr lang="en-US" sz="1200" dirty="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4400" y="990600"/>
            <a:ext cx="3911600" cy="4889500"/>
          </a:xfrm>
          <a:prstGeom prst="rect">
            <a:avLst/>
          </a:prstGeom>
        </p:spPr>
      </p:pic>
      <p:sp>
        <p:nvSpPr>
          <p:cNvPr id="3" name="Rectangle 2"/>
          <p:cNvSpPr/>
          <p:nvPr/>
        </p:nvSpPr>
        <p:spPr>
          <a:xfrm>
            <a:off x="5181600" y="5418435"/>
            <a:ext cx="3352800" cy="646331"/>
          </a:xfrm>
          <a:prstGeom prst="rect">
            <a:avLst/>
          </a:prstGeom>
        </p:spPr>
        <p:txBody>
          <a:bodyPr wrap="square">
            <a:spAutoFit/>
          </a:bodyPr>
          <a:lstStyle/>
          <a:p>
            <a:r>
              <a:rPr lang="en-US" sz="1200" dirty="0" smtClean="0"/>
              <a:t>Cameron portrait of Julia Jackson, Cameron's niece, </a:t>
            </a:r>
            <a:r>
              <a:rPr lang="en-US" sz="1200" dirty="0" err="1" smtClean="0"/>
              <a:t>favourite</a:t>
            </a:r>
            <a:r>
              <a:rPr lang="en-US" sz="1200" dirty="0" smtClean="0"/>
              <a:t> subject, and mother of the author Virginia Woolf.</a:t>
            </a:r>
            <a:endParaRPr lang="en-US" sz="1200" dirty="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8000" y="-82550"/>
            <a:ext cx="10160000" cy="7023100"/>
          </a:xfrm>
          <a:prstGeom prst="rect">
            <a:avLst/>
          </a:prstGeom>
        </p:spPr>
      </p:pic>
      <p:sp>
        <p:nvSpPr>
          <p:cNvPr id="3" name="Rectangle 2"/>
          <p:cNvSpPr/>
          <p:nvPr/>
        </p:nvSpPr>
        <p:spPr>
          <a:xfrm>
            <a:off x="2590800" y="0"/>
            <a:ext cx="6858000" cy="276999"/>
          </a:xfrm>
          <a:prstGeom prst="rect">
            <a:avLst/>
          </a:prstGeom>
        </p:spPr>
        <p:txBody>
          <a:bodyPr wrap="square">
            <a:spAutoFit/>
          </a:bodyPr>
          <a:lstStyle/>
          <a:p>
            <a:r>
              <a:rPr lang="en-US" sz="1200" dirty="0" smtClean="0"/>
              <a:t>A photographer appears to be photographing himself in a 19th-century photographic studio. (</a:t>
            </a:r>
            <a:r>
              <a:rPr lang="en-US" sz="1200" dirty="0" err="1" smtClean="0"/>
              <a:t>c</a:t>
            </a:r>
            <a:r>
              <a:rPr lang="en-US" sz="1200" dirty="0" smtClean="0"/>
              <a:t>. 1893)</a:t>
            </a:r>
            <a:endParaRPr lang="en-US" sz="1200" dirty="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666750"/>
            <a:ext cx="4419600" cy="5524500"/>
          </a:xfrm>
          <a:prstGeom prst="rect">
            <a:avLst/>
          </a:prstGeom>
        </p:spPr>
      </p:pic>
      <p:sp>
        <p:nvSpPr>
          <p:cNvPr id="3" name="Rectangle 2"/>
          <p:cNvSpPr/>
          <p:nvPr/>
        </p:nvSpPr>
        <p:spPr>
          <a:xfrm>
            <a:off x="5410200" y="5729585"/>
            <a:ext cx="2819400" cy="461665"/>
          </a:xfrm>
          <a:prstGeom prst="rect">
            <a:avLst/>
          </a:prstGeom>
        </p:spPr>
        <p:txBody>
          <a:bodyPr wrap="square">
            <a:spAutoFit/>
          </a:bodyPr>
          <a:lstStyle/>
          <a:p>
            <a:r>
              <a:rPr lang="en-US" sz="1200" dirty="0" smtClean="0"/>
              <a:t>Photo of a sharecropper by Walker Evans for the U.S. Resettlement Administration</a:t>
            </a:r>
            <a:endParaRPr lang="en-US" sz="1200" dirty="0"/>
          </a:p>
        </p:txBody>
      </p:sp>
      <p:sp>
        <p:nvSpPr>
          <p:cNvPr id="4" name="Rectangle 3"/>
          <p:cNvSpPr/>
          <p:nvPr/>
        </p:nvSpPr>
        <p:spPr>
          <a:xfrm>
            <a:off x="5410200" y="666750"/>
            <a:ext cx="3429000" cy="4524316"/>
          </a:xfrm>
          <a:prstGeom prst="rect">
            <a:avLst/>
          </a:prstGeom>
        </p:spPr>
        <p:txBody>
          <a:bodyPr wrap="square">
            <a:spAutoFit/>
          </a:bodyPr>
          <a:lstStyle/>
          <a:p>
            <a:r>
              <a:rPr lang="en-US" dirty="0" smtClean="0"/>
              <a:t>Born in St. Louis, Missouri, </a:t>
            </a:r>
          </a:p>
          <a:p>
            <a:r>
              <a:rPr lang="en-US" b="1" dirty="0" smtClean="0"/>
              <a:t>Walker Evans </a:t>
            </a:r>
            <a:r>
              <a:rPr lang="en-US" dirty="0" smtClean="0"/>
              <a:t>was part of a well-to-do family.</a:t>
            </a:r>
          </a:p>
          <a:p>
            <a:endParaRPr lang="en-US" dirty="0" smtClean="0"/>
          </a:p>
          <a:p>
            <a:r>
              <a:rPr lang="en-US" dirty="0" smtClean="0"/>
              <a:t>He was an American photographer best known for his work for the Farm Security Administration documenting the effects of the Great Depression. </a:t>
            </a:r>
          </a:p>
          <a:p>
            <a:endParaRPr lang="en-US" dirty="0"/>
          </a:p>
          <a:p>
            <a:r>
              <a:rPr lang="en-US" dirty="0" smtClean="0"/>
              <a:t>Much of Evans' work from the FSA period uses the large-format, 8x10-inch camera. He said that his goal as a photographer was to make pictures that are "literate, authoritative, transcendent"</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400" y="381000"/>
            <a:ext cx="4876800" cy="6336666"/>
          </a:xfrm>
          <a:prstGeom prst="rect">
            <a:avLst/>
          </a:prstGeom>
        </p:spPr>
      </p:pic>
      <p:sp>
        <p:nvSpPr>
          <p:cNvPr id="3" name="Rectangle 2"/>
          <p:cNvSpPr/>
          <p:nvPr/>
        </p:nvSpPr>
        <p:spPr>
          <a:xfrm>
            <a:off x="5715000" y="5791200"/>
            <a:ext cx="3048000" cy="461665"/>
          </a:xfrm>
          <a:prstGeom prst="rect">
            <a:avLst/>
          </a:prstGeom>
        </p:spPr>
        <p:txBody>
          <a:bodyPr wrap="square">
            <a:spAutoFit/>
          </a:bodyPr>
          <a:lstStyle/>
          <a:p>
            <a:r>
              <a:rPr lang="en-US" sz="1200" dirty="0" smtClean="0"/>
              <a:t>Allie Mae Burroughs, a symbol of the great depression.</a:t>
            </a:r>
            <a:endParaRPr lang="en-US" sz="1200" dirty="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62400" y="228600"/>
            <a:ext cx="4940300" cy="6419176"/>
          </a:xfrm>
          <a:prstGeom prst="rect">
            <a:avLst/>
          </a:prstGeom>
        </p:spPr>
      </p:pic>
      <p:sp>
        <p:nvSpPr>
          <p:cNvPr id="3" name="Rectangle 2"/>
          <p:cNvSpPr/>
          <p:nvPr/>
        </p:nvSpPr>
        <p:spPr>
          <a:xfrm>
            <a:off x="228600" y="6370777"/>
            <a:ext cx="4572000" cy="276999"/>
          </a:xfrm>
          <a:prstGeom prst="rect">
            <a:avLst/>
          </a:prstGeom>
        </p:spPr>
        <p:txBody>
          <a:bodyPr>
            <a:spAutoFit/>
          </a:bodyPr>
          <a:lstStyle/>
          <a:p>
            <a:pPr algn="r"/>
            <a:r>
              <a:rPr lang="en-US" sz="1200" dirty="0" smtClean="0"/>
              <a:t>Lange's Migrant Mother, Florence Owens Thompson</a:t>
            </a:r>
            <a:endParaRPr lang="en-US" sz="1200" dirty="0"/>
          </a:p>
        </p:txBody>
      </p:sp>
      <p:sp>
        <p:nvSpPr>
          <p:cNvPr id="4" name="Rectangle 3"/>
          <p:cNvSpPr/>
          <p:nvPr/>
        </p:nvSpPr>
        <p:spPr>
          <a:xfrm>
            <a:off x="457200" y="609600"/>
            <a:ext cx="3048000" cy="3970318"/>
          </a:xfrm>
          <a:prstGeom prst="rect">
            <a:avLst/>
          </a:prstGeom>
        </p:spPr>
        <p:txBody>
          <a:bodyPr wrap="square">
            <a:spAutoFit/>
          </a:bodyPr>
          <a:lstStyle/>
          <a:p>
            <a:pPr algn="r"/>
            <a:r>
              <a:rPr lang="en-US" b="1" dirty="0" err="1" smtClean="0"/>
              <a:t>Dorthea</a:t>
            </a:r>
            <a:r>
              <a:rPr lang="en-US" b="1" dirty="0" smtClean="0"/>
              <a:t> Lange </a:t>
            </a:r>
            <a:r>
              <a:rPr lang="en-US" dirty="0" smtClean="0"/>
              <a:t>was educated in photography in New York City, in a class taught by </a:t>
            </a:r>
            <a:r>
              <a:rPr lang="en-US" b="1" dirty="0" smtClean="0"/>
              <a:t>Clarence H. White</a:t>
            </a:r>
            <a:r>
              <a:rPr lang="en-US" dirty="0" smtClean="0"/>
              <a:t>. </a:t>
            </a:r>
          </a:p>
          <a:p>
            <a:pPr algn="r"/>
            <a:endParaRPr lang="en-US" dirty="0"/>
          </a:p>
          <a:p>
            <a:pPr algn="r"/>
            <a:r>
              <a:rPr lang="en-US" dirty="0" smtClean="0"/>
              <a:t>She was informally apprenticed to several New York photography studios, including that of the famed Arnold </a:t>
            </a:r>
            <a:r>
              <a:rPr lang="en-US" dirty="0" err="1" smtClean="0"/>
              <a:t>Genthe</a:t>
            </a:r>
            <a:r>
              <a:rPr lang="en-US" dirty="0" smtClean="0"/>
              <a:t>. In 1918, she moved to San Francisco, and by the following year she had opened a successful portrait studio</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0400" y="914400"/>
            <a:ext cx="3911600" cy="5029200"/>
          </a:xfrm>
          <a:prstGeom prst="rect">
            <a:avLst/>
          </a:prstGeom>
        </p:spPr>
      </p:pic>
      <p:sp>
        <p:nvSpPr>
          <p:cNvPr id="3" name="Rectangle 2"/>
          <p:cNvSpPr/>
          <p:nvPr/>
        </p:nvSpPr>
        <p:spPr>
          <a:xfrm>
            <a:off x="5029200" y="762000"/>
            <a:ext cx="3124200" cy="2585323"/>
          </a:xfrm>
          <a:prstGeom prst="rect">
            <a:avLst/>
          </a:prstGeom>
        </p:spPr>
        <p:txBody>
          <a:bodyPr wrap="square">
            <a:spAutoFit/>
          </a:bodyPr>
          <a:lstStyle/>
          <a:p>
            <a:r>
              <a:rPr lang="en-US" dirty="0" smtClean="0"/>
              <a:t>Gordon Parks (1912 –2006) was a groundbreaking American photographer, musician, poet, novelist, journalist, activist and film director. </a:t>
            </a:r>
          </a:p>
          <a:p>
            <a:r>
              <a:rPr lang="en-US" dirty="0" smtClean="0"/>
              <a:t>He is best remembered for his photo essays for Life magazine and as the director of the 1971 film Shaft.</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685800" y="889843"/>
            <a:ext cx="7924800" cy="4524316"/>
          </a:xfrm>
          <a:prstGeom prst="rect">
            <a:avLst/>
          </a:prstGeom>
        </p:spPr>
        <p:txBody>
          <a:bodyPr wrap="square">
            <a:spAutoFit/>
          </a:bodyPr>
          <a:lstStyle/>
          <a:p>
            <a:r>
              <a:rPr lang="en-US" dirty="0" smtClean="0"/>
              <a:t>In partnership, </a:t>
            </a:r>
            <a:r>
              <a:rPr lang="en-US" dirty="0" err="1" smtClean="0"/>
              <a:t>Niépce</a:t>
            </a:r>
            <a:r>
              <a:rPr lang="en-US" dirty="0" smtClean="0"/>
              <a:t> and Louis Daguerre refined the existing silver process.</a:t>
            </a:r>
          </a:p>
          <a:p>
            <a:endParaRPr lang="en-US" dirty="0"/>
          </a:p>
          <a:p>
            <a:r>
              <a:rPr lang="en-US" dirty="0" smtClean="0"/>
              <a:t>In 1833 </a:t>
            </a:r>
            <a:r>
              <a:rPr lang="en-US" dirty="0" err="1" smtClean="0"/>
              <a:t>Niépce</a:t>
            </a:r>
            <a:r>
              <a:rPr lang="en-US" dirty="0" smtClean="0"/>
              <a:t> died of a stroke, leaving his notes to Daguerre. </a:t>
            </a:r>
          </a:p>
          <a:p>
            <a:endParaRPr lang="en-US" dirty="0"/>
          </a:p>
          <a:p>
            <a:r>
              <a:rPr lang="en-US" dirty="0" smtClean="0"/>
              <a:t>While he had no scientific background, Daguerre made two pivotal contributions to the process. </a:t>
            </a:r>
          </a:p>
          <a:p>
            <a:r>
              <a:rPr lang="en-US" dirty="0" smtClean="0"/>
              <a:t>	•  He discovered that exposing the silver first to iodine </a:t>
            </a:r>
            <a:r>
              <a:rPr lang="en-US" dirty="0" err="1" smtClean="0"/>
              <a:t>vapour</a:t>
            </a:r>
            <a:r>
              <a:rPr lang="en-US" dirty="0" smtClean="0"/>
              <a:t> before exposure to light, and then to mercury fumes after the photograph was taken, could form a latent image. </a:t>
            </a:r>
          </a:p>
          <a:p>
            <a:r>
              <a:rPr lang="en-US" dirty="0" smtClean="0"/>
              <a:t>	•  Bathing the plate in a salt bath then fixes the image. </a:t>
            </a:r>
          </a:p>
          <a:p>
            <a:endParaRPr lang="en-US" dirty="0"/>
          </a:p>
          <a:p>
            <a:r>
              <a:rPr lang="en-US" dirty="0" smtClean="0"/>
              <a:t>On January 7, 1839 Daguerre announced that he had invented a process using silver on a copper plate called the </a:t>
            </a:r>
            <a:r>
              <a:rPr lang="en-US" b="1" dirty="0" smtClean="0"/>
              <a:t>daguerreotype</a:t>
            </a:r>
            <a:r>
              <a:rPr lang="en-US" dirty="0" smtClean="0"/>
              <a:t>.</a:t>
            </a:r>
          </a:p>
          <a:p>
            <a:endParaRPr lang="en-US" dirty="0" smtClean="0"/>
          </a:p>
          <a:p>
            <a:r>
              <a:rPr lang="en-US" dirty="0" smtClean="0"/>
              <a:t>A similar process is still used today for Polaroid photos. </a:t>
            </a:r>
          </a:p>
          <a:p>
            <a:r>
              <a:rPr lang="en-US" dirty="0" smtClean="0"/>
              <a:t>The French government bought the patent and immediately made it public domain.</a:t>
            </a: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457199"/>
            <a:ext cx="4419600" cy="6254151"/>
          </a:xfrm>
          <a:prstGeom prst="rect">
            <a:avLst/>
          </a:prstGeom>
        </p:spPr>
      </p:pic>
      <p:sp>
        <p:nvSpPr>
          <p:cNvPr id="3" name="Rectangle 2"/>
          <p:cNvSpPr/>
          <p:nvPr/>
        </p:nvSpPr>
        <p:spPr>
          <a:xfrm>
            <a:off x="5105400" y="6249685"/>
            <a:ext cx="3352800" cy="461665"/>
          </a:xfrm>
          <a:prstGeom prst="rect">
            <a:avLst/>
          </a:prstGeom>
        </p:spPr>
        <p:txBody>
          <a:bodyPr wrap="square">
            <a:spAutoFit/>
          </a:bodyPr>
          <a:lstStyle/>
          <a:p>
            <a:r>
              <a:rPr lang="en-US" sz="1200" dirty="0" smtClean="0"/>
              <a:t>American Gothic (Ella Watson) is a parody of the Grant Wood painting of the same name.</a:t>
            </a:r>
            <a:endParaRPr lang="en-US" sz="1200" dirty="0"/>
          </a:p>
        </p:txBody>
      </p:sp>
      <p:pic>
        <p:nvPicPr>
          <p:cNvPr id="4" name="Picture 3"/>
          <p:cNvPicPr>
            <a:picLocks noChangeAspect="1"/>
          </p:cNvPicPr>
          <p:nvPr/>
        </p:nvPicPr>
        <p:blipFill>
          <a:blip r:embed="rId3"/>
          <a:stretch>
            <a:fillRect/>
          </a:stretch>
        </p:blipFill>
        <p:spPr>
          <a:xfrm>
            <a:off x="6029596" y="1981200"/>
            <a:ext cx="2669903" cy="33020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6800" y="533400"/>
            <a:ext cx="7035800" cy="5540693"/>
          </a:xfrm>
          <a:prstGeom prst="rect">
            <a:avLst/>
          </a:prstGeom>
        </p:spPr>
      </p:pic>
      <p:sp>
        <p:nvSpPr>
          <p:cNvPr id="3" name="Rectangle 2"/>
          <p:cNvSpPr/>
          <p:nvPr/>
        </p:nvSpPr>
        <p:spPr>
          <a:xfrm>
            <a:off x="3530600" y="6324600"/>
            <a:ext cx="4572000" cy="276999"/>
          </a:xfrm>
          <a:prstGeom prst="rect">
            <a:avLst/>
          </a:prstGeom>
        </p:spPr>
        <p:txBody>
          <a:bodyPr>
            <a:spAutoFit/>
          </a:bodyPr>
          <a:lstStyle/>
          <a:p>
            <a:pPr algn="r"/>
            <a:r>
              <a:rPr lang="en-US" sz="1200" dirty="0" smtClean="0"/>
              <a:t>One of Parks' later FSA photos of Ella Watson and her family</a:t>
            </a:r>
            <a:endParaRPr lang="en-US" sz="1200" dirty="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5715000" y="838200"/>
            <a:ext cx="3200400" cy="2862323"/>
          </a:xfrm>
          <a:prstGeom prst="rect">
            <a:avLst/>
          </a:prstGeom>
        </p:spPr>
        <p:txBody>
          <a:bodyPr wrap="square">
            <a:spAutoFit/>
          </a:bodyPr>
          <a:lstStyle/>
          <a:p>
            <a:r>
              <a:rPr lang="en-US" dirty="0" smtClean="0"/>
              <a:t>Diane </a:t>
            </a:r>
            <a:r>
              <a:rPr lang="en-US" dirty="0" err="1" smtClean="0"/>
              <a:t>Arbus</a:t>
            </a:r>
            <a:r>
              <a:rPr lang="en-US" dirty="0" smtClean="0"/>
              <a:t> (March 14, 1923 – July 26, 1971) was an American photographer, noted for her portraits of people on the fringes of society, such as transvestites, dwarfs, giants, prostitutes and ordinary working class citizens, in unconventional poses and settings.</a:t>
            </a:r>
            <a:endParaRPr lang="en-US" dirty="0"/>
          </a:p>
        </p:txBody>
      </p:sp>
      <p:pic>
        <p:nvPicPr>
          <p:cNvPr id="3" name="Picture 2"/>
          <p:cNvPicPr>
            <a:picLocks noChangeAspect="1"/>
          </p:cNvPicPr>
          <p:nvPr/>
        </p:nvPicPr>
        <p:blipFill>
          <a:blip r:embed="rId2"/>
          <a:stretch>
            <a:fillRect/>
          </a:stretch>
        </p:blipFill>
        <p:spPr>
          <a:xfrm>
            <a:off x="381000" y="838200"/>
            <a:ext cx="4728210" cy="5562600"/>
          </a:xfrm>
          <a:prstGeom prst="rect">
            <a:avLst/>
          </a:prstGeom>
        </p:spPr>
      </p:pic>
      <p:sp>
        <p:nvSpPr>
          <p:cNvPr id="4" name="Rectangle 3"/>
          <p:cNvSpPr/>
          <p:nvPr/>
        </p:nvSpPr>
        <p:spPr>
          <a:xfrm>
            <a:off x="5410200" y="5410200"/>
            <a:ext cx="3505200" cy="461665"/>
          </a:xfrm>
          <a:prstGeom prst="rect">
            <a:avLst/>
          </a:prstGeom>
        </p:spPr>
        <p:txBody>
          <a:bodyPr wrap="square">
            <a:spAutoFit/>
          </a:bodyPr>
          <a:lstStyle/>
          <a:p>
            <a:r>
              <a:rPr lang="en-US" sz="1200" dirty="0" smtClean="0"/>
              <a:t>Identical Twins, Roselle, New Jersey, 1967, on the cover of Diane </a:t>
            </a:r>
            <a:r>
              <a:rPr lang="en-US" sz="1200" dirty="0" err="1" smtClean="0"/>
              <a:t>Arbus</a:t>
            </a:r>
            <a:r>
              <a:rPr lang="en-US" sz="1200" dirty="0" smtClean="0"/>
              <a:t>: An Aperture Monograph.</a:t>
            </a:r>
            <a:endParaRPr lang="en-US" sz="1200" dirty="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412750"/>
            <a:ext cx="6007100" cy="6032500"/>
          </a:xfrm>
          <a:prstGeom prst="rect">
            <a:avLst/>
          </a:prstGeom>
        </p:spPr>
      </p:pic>
      <p:sp>
        <p:nvSpPr>
          <p:cNvPr id="3" name="Rectangle 2"/>
          <p:cNvSpPr/>
          <p:nvPr/>
        </p:nvSpPr>
        <p:spPr>
          <a:xfrm>
            <a:off x="6172200" y="5638800"/>
            <a:ext cx="2971800" cy="461665"/>
          </a:xfrm>
          <a:prstGeom prst="rect">
            <a:avLst/>
          </a:prstGeom>
        </p:spPr>
        <p:txBody>
          <a:bodyPr wrap="square">
            <a:spAutoFit/>
          </a:bodyPr>
          <a:lstStyle/>
          <a:p>
            <a:r>
              <a:rPr lang="en-US" sz="1200" dirty="0" err="1" smtClean="0"/>
              <a:t>Arbus</a:t>
            </a:r>
            <a:r>
              <a:rPr lang="en-US" sz="1200" dirty="0" smtClean="0"/>
              <a:t>' Child with Toy Hand Grenade in Central Park, New York City (1962)</a:t>
            </a:r>
            <a:endParaRPr lang="en-US" sz="1200" dirty="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539750"/>
            <a:ext cx="3429000" cy="5953540"/>
          </a:xfrm>
          <a:prstGeom prst="rect">
            <a:avLst/>
          </a:prstGeom>
        </p:spPr>
      </p:pic>
      <p:sp>
        <p:nvSpPr>
          <p:cNvPr id="3" name="Rectangle 2"/>
          <p:cNvSpPr/>
          <p:nvPr/>
        </p:nvSpPr>
        <p:spPr>
          <a:xfrm>
            <a:off x="4343400" y="539750"/>
            <a:ext cx="4572000" cy="2862323"/>
          </a:xfrm>
          <a:prstGeom prst="rect">
            <a:avLst/>
          </a:prstGeom>
        </p:spPr>
        <p:txBody>
          <a:bodyPr>
            <a:spAutoFit/>
          </a:bodyPr>
          <a:lstStyle/>
          <a:p>
            <a:r>
              <a:rPr lang="en-US" dirty="0" smtClean="0"/>
              <a:t>In 1827, Joseph </a:t>
            </a:r>
            <a:r>
              <a:rPr lang="en-US" dirty="0" err="1" smtClean="0"/>
              <a:t>Nicéphore</a:t>
            </a:r>
            <a:r>
              <a:rPr lang="en-US" dirty="0" smtClean="0"/>
              <a:t> </a:t>
            </a:r>
            <a:r>
              <a:rPr lang="en-US" dirty="0" err="1" smtClean="0"/>
              <a:t>Niépce</a:t>
            </a:r>
            <a:r>
              <a:rPr lang="en-US" dirty="0" smtClean="0"/>
              <a:t> produced the world's first permanent photograph (known as a Heliograph). </a:t>
            </a:r>
          </a:p>
          <a:p>
            <a:endParaRPr lang="en-US" dirty="0"/>
          </a:p>
          <a:p>
            <a:r>
              <a:rPr lang="en-US" dirty="0" smtClean="0"/>
              <a:t>Daguerre partnered with </a:t>
            </a:r>
            <a:r>
              <a:rPr lang="en-US" dirty="0" err="1" smtClean="0"/>
              <a:t>Niépce</a:t>
            </a:r>
            <a:r>
              <a:rPr lang="en-US" dirty="0" smtClean="0"/>
              <a:t> two years later, beginning a four-year cooperation. </a:t>
            </a:r>
            <a:r>
              <a:rPr lang="en-US" dirty="0" err="1" smtClean="0"/>
              <a:t>Niépce</a:t>
            </a:r>
            <a:r>
              <a:rPr lang="en-US" dirty="0" smtClean="0"/>
              <a:t> died suddenly in 1833. The main reason for the "partnership", as far as Daguerre was concerned, was connected to his already famous dioramas.</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4114800" y="990600"/>
            <a:ext cx="4572000" cy="4247317"/>
          </a:xfrm>
          <a:prstGeom prst="rect">
            <a:avLst/>
          </a:prstGeom>
        </p:spPr>
        <p:txBody>
          <a:bodyPr>
            <a:spAutoFit/>
          </a:bodyPr>
          <a:lstStyle/>
          <a:p>
            <a:r>
              <a:rPr lang="en-US" dirty="0" smtClean="0"/>
              <a:t>Daguerre first exposed silver-coated copper plates to iodine, obtaining silver iodide. Then he exposed them to light for several minutes. Then he coated the plate with mercury vapor heated to 75° Celsius, to amalgamate the mercury with the silver, finally fixing the image in salt water. These ideas led to the famous Daguerreotype.</a:t>
            </a:r>
          </a:p>
          <a:p>
            <a:endParaRPr lang="en-US" dirty="0"/>
          </a:p>
          <a:p>
            <a:r>
              <a:rPr lang="en-US" dirty="0" smtClean="0"/>
              <a:t>The resultant plate produced a mirror-like exact reproduction of the scene. The image was a mirror of the original scene. The image could only be viewed at an angle and needed protection from the air and fingerprints so was encased in a glass-fronted box.</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152400"/>
            <a:ext cx="7979057" cy="5715000"/>
          </a:xfrm>
          <a:prstGeom prst="rect">
            <a:avLst/>
          </a:prstGeom>
        </p:spPr>
      </p:pic>
      <p:sp>
        <p:nvSpPr>
          <p:cNvPr id="3" name="Rectangle 2"/>
          <p:cNvSpPr/>
          <p:nvPr/>
        </p:nvSpPr>
        <p:spPr>
          <a:xfrm>
            <a:off x="457200" y="6027003"/>
            <a:ext cx="7979057" cy="646331"/>
          </a:xfrm>
          <a:prstGeom prst="rect">
            <a:avLst/>
          </a:prstGeom>
        </p:spPr>
        <p:txBody>
          <a:bodyPr wrap="square">
            <a:spAutoFit/>
          </a:bodyPr>
          <a:lstStyle/>
          <a:p>
            <a:r>
              <a:rPr lang="en-US" sz="1200" dirty="0" smtClean="0"/>
              <a:t>"Boulevard du Temple", taken by Louis Daguerre in late 1838 or early 1839, was the first-ever photograph of a person. It is an image of a busy street, but because exposure time was over ten minutes, the city traffic was moving too much to appear. The exception is a man in the bottom left corner, who stood still getting his boots polished long enough to show up in the picture.</a:t>
            </a:r>
            <a:endParaRPr lang="en-US" sz="1200" dirty="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8200" y="228600"/>
            <a:ext cx="4863061" cy="6388100"/>
          </a:xfrm>
          <a:prstGeom prst="rect">
            <a:avLst/>
          </a:prstGeom>
        </p:spPr>
      </p:pic>
      <p:sp>
        <p:nvSpPr>
          <p:cNvPr id="3" name="Rectangle 2"/>
          <p:cNvSpPr/>
          <p:nvPr/>
        </p:nvSpPr>
        <p:spPr>
          <a:xfrm>
            <a:off x="6172200" y="3352800"/>
            <a:ext cx="2362200" cy="1754327"/>
          </a:xfrm>
          <a:prstGeom prst="rect">
            <a:avLst/>
          </a:prstGeom>
        </p:spPr>
        <p:txBody>
          <a:bodyPr wrap="square">
            <a:spAutoFit/>
          </a:bodyPr>
          <a:lstStyle/>
          <a:p>
            <a:r>
              <a:rPr lang="en-US" sz="1200" dirty="0" smtClean="0"/>
              <a:t>Robert Cornelius, self-portrait, </a:t>
            </a:r>
          </a:p>
          <a:p>
            <a:r>
              <a:rPr lang="en-US" sz="1200" dirty="0" smtClean="0"/>
              <a:t>Oct. or Nov. 1839, approximate quarter plate daguerreotype. </a:t>
            </a:r>
          </a:p>
          <a:p>
            <a:endParaRPr lang="en-US" sz="1200" dirty="0"/>
          </a:p>
          <a:p>
            <a:r>
              <a:rPr lang="en-US" sz="1200" dirty="0" smtClean="0"/>
              <a:t>The back reads, "The first light picture ever taken." </a:t>
            </a:r>
          </a:p>
          <a:p>
            <a:endParaRPr lang="en-US" sz="1200" dirty="0"/>
          </a:p>
          <a:p>
            <a:r>
              <a:rPr lang="en-US" sz="1200" dirty="0" smtClean="0"/>
              <a:t>This self-portrait is the first portrait image of a human ever produced.</a:t>
            </a:r>
            <a:endParaRPr lang="en-US" sz="1200" dirty="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5800" y="381000"/>
            <a:ext cx="4805807" cy="6019800"/>
          </a:xfrm>
          <a:prstGeom prst="rect">
            <a:avLst/>
          </a:prstGeom>
        </p:spPr>
      </p:pic>
      <p:sp>
        <p:nvSpPr>
          <p:cNvPr id="3" name="Rectangle 2"/>
          <p:cNvSpPr/>
          <p:nvPr/>
        </p:nvSpPr>
        <p:spPr>
          <a:xfrm>
            <a:off x="5715000" y="5200471"/>
            <a:ext cx="2895600" cy="646331"/>
          </a:xfrm>
          <a:prstGeom prst="rect">
            <a:avLst/>
          </a:prstGeom>
        </p:spPr>
        <p:txBody>
          <a:bodyPr wrap="square">
            <a:spAutoFit/>
          </a:bodyPr>
          <a:lstStyle/>
          <a:p>
            <a:r>
              <a:rPr lang="en-US" sz="1200" dirty="0" smtClean="0"/>
              <a:t>The best-known image of Edgar Allan Poe was a daguerreotype taken in 1848 by W.S. </a:t>
            </a:r>
            <a:r>
              <a:rPr lang="en-US" sz="1200" dirty="0" err="1" smtClean="0"/>
              <a:t>Hartshorn</a:t>
            </a:r>
            <a:r>
              <a:rPr lang="en-US" sz="1200" dirty="0" smtClean="0"/>
              <a:t>, shortly before Poe's death.</a:t>
            </a:r>
            <a:endParaRPr lang="en-US" sz="1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2182</TotalTime>
  <Words>2184</Words>
  <Application>Microsoft Macintosh PowerPoint</Application>
  <PresentationFormat>On-screen Show (4:3)</PresentationFormat>
  <Paragraphs>130</Paragraphs>
  <Slides>43</Slides>
  <Notes>0</Notes>
  <HiddenSlides>0</HiddenSlides>
  <MMClips>0</MMClips>
  <ScaleCrop>false</ScaleCrop>
  <HeadingPairs>
    <vt:vector size="4" baseType="variant">
      <vt:variant>
        <vt:lpstr>Design Template</vt:lpstr>
      </vt:variant>
      <vt:variant>
        <vt:i4>1</vt:i4>
      </vt:variant>
      <vt:variant>
        <vt:lpstr>Slide Titles</vt:lpstr>
      </vt:variant>
      <vt:variant>
        <vt:i4>43</vt:i4>
      </vt:variant>
    </vt:vector>
  </HeadingPairs>
  <TitlesOfParts>
    <vt:vector size="44"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vector>
  </TitlesOfParts>
  <Company>jj_higgins design</Company>
  <LinksUpToDate>false</LinksUpToDate>
  <SharedDoc>false</SharedDoc>
  <HyperlinksChanged>false</HyperlinksChanged>
  <AppVersion>12.0258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jj higgins</dc:creator>
  <cp:lastModifiedBy>jj higgins</cp:lastModifiedBy>
  <cp:revision>4</cp:revision>
  <dcterms:created xsi:type="dcterms:W3CDTF">2008-11-30T23:55:52Z</dcterms:created>
  <dcterms:modified xsi:type="dcterms:W3CDTF">2008-12-02T12:18:00Z</dcterms:modified>
</cp:coreProperties>
</file>